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312" r:id="rId5"/>
    <p:sldId id="278" r:id="rId6"/>
    <p:sldId id="277" r:id="rId7"/>
    <p:sldId id="299" r:id="rId8"/>
    <p:sldId id="314" r:id="rId9"/>
    <p:sldId id="279" r:id="rId10"/>
    <p:sldId id="306" r:id="rId11"/>
    <p:sldId id="283" r:id="rId12"/>
    <p:sldId id="300" r:id="rId13"/>
    <p:sldId id="302" r:id="rId14"/>
    <p:sldId id="318" r:id="rId15"/>
    <p:sldId id="301" r:id="rId16"/>
    <p:sldId id="280" r:id="rId17"/>
    <p:sldId id="317" r:id="rId18"/>
    <p:sldId id="304" r:id="rId19"/>
    <p:sldId id="311" r:id="rId20"/>
    <p:sldId id="320" r:id="rId21"/>
    <p:sldId id="309" r:id="rId22"/>
    <p:sldId id="286" r:id="rId23"/>
    <p:sldId id="316" r:id="rId24"/>
    <p:sldId id="319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ышева Юлия Степановна" initials="МЮС" lastIdx="111" clrIdx="0">
    <p:extLst/>
  </p:cmAuthor>
  <p:cmAuthor id="2" name="Филиппова Ирина Владимировна" initials="ФИ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8F"/>
    <a:srgbClr val="EEB500"/>
    <a:srgbClr val="669900"/>
    <a:srgbClr val="50B0A4"/>
    <a:srgbClr val="727271"/>
    <a:srgbClr val="CC66FF"/>
    <a:srgbClr val="66CCFF"/>
    <a:srgbClr val="023200"/>
    <a:srgbClr val="9FDDDA"/>
    <a:srgbClr val="65E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4660"/>
  </p:normalViewPr>
  <p:slideViewPr>
    <p:cSldViewPr>
      <p:cViewPr varScale="1">
        <p:scale>
          <a:sx n="110" d="100"/>
          <a:sy n="110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Занятость</a:t>
            </a:r>
            <a:r>
              <a:rPr lang="ru-RU" b="1" baseline="0" dirty="0" smtClean="0">
                <a:solidFill>
                  <a:schemeClr val="tx1"/>
                </a:solidFill>
              </a:rPr>
              <a:t> населения по видам экономической деятельности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73794861795401"/>
          <c:y val="4.1321148836392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91665721949262"/>
          <c:y val="0.2153520540189969"/>
          <c:w val="0.5010368745876308"/>
          <c:h val="0.72266622272641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60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Транспортировка и хранение</c:v>
                </c:pt>
                <c:pt idx="1">
                  <c:v>Оптовая и розничная торговля</c:v>
                </c:pt>
                <c:pt idx="2">
                  <c:v>Обрабатывающие производства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безопасности, социальное обеспечение</c:v>
                </c:pt>
                <c:pt idx="5">
                  <c:v>Здравоохранение и социальные услуги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0.06</c:v>
                </c:pt>
                <c:pt idx="1">
                  <c:v>7.1999999999999995E-2</c:v>
                </c:pt>
                <c:pt idx="2">
                  <c:v>0.126</c:v>
                </c:pt>
                <c:pt idx="3">
                  <c:v>0.14799999999999999</c:v>
                </c:pt>
                <c:pt idx="4">
                  <c:v>0.16400000000000001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993088"/>
        <c:axId val="347991912"/>
      </c:barChart>
      <c:catAx>
        <c:axId val="34799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991912"/>
        <c:crosses val="autoZero"/>
        <c:auto val="1"/>
        <c:lblAlgn val="ctr"/>
        <c:lblOffset val="100"/>
        <c:noMultiLvlLbl val="0"/>
      </c:catAx>
      <c:valAx>
        <c:axId val="3479919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4799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ОБОРОТА ОРГАНИЗАЦИЙ </a:t>
            </a:r>
            <a:b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(к</a:t>
            </a:r>
            <a:r>
              <a:rPr lang="ru-RU" sz="1600" b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предыдущему году)</a:t>
            </a:r>
            <a:endParaRPr lang="ru-RU" sz="1600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оборота организаций за январь-июль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EEB5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107,3%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>
                        <a:lumMod val="1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1.21</c:v>
                </c:pt>
                <c:pt idx="1">
                  <c:v>1.0489999999999999</c:v>
                </c:pt>
                <c:pt idx="2" formatCode="0.0%">
                  <c:v>1.073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159048"/>
        <c:axId val="413161792"/>
      </c:barChart>
      <c:catAx>
        <c:axId val="413159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413161792"/>
        <c:crosses val="autoZero"/>
        <c:auto val="1"/>
        <c:lblAlgn val="ctr"/>
        <c:lblOffset val="100"/>
        <c:noMultiLvlLbl val="0"/>
      </c:catAx>
      <c:valAx>
        <c:axId val="4131617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413159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ПРОИЗВОДСТВО ПРОДУКЦИИ ОТ ОБЩЕГО ОБЪЕМА В РЕГИОНЕ</a:t>
            </a:r>
            <a:r>
              <a:rPr lang="ru-RU" dirty="0"/>
              <a:t>​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Яиц</c:v>
                </c:pt>
                <c:pt idx="1">
                  <c:v>Молока</c:v>
                </c:pt>
                <c:pt idx="2">
                  <c:v>Крупного рогатого скота</c:v>
                </c:pt>
                <c:pt idx="3">
                  <c:v>Обощей</c:v>
                </c:pt>
                <c:pt idx="4">
                  <c:v>Картофеля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0.99</c:v>
                </c:pt>
                <c:pt idx="1">
                  <c:v>5.8000000000000003E-2</c:v>
                </c:pt>
                <c:pt idx="2">
                  <c:v>0.04</c:v>
                </c:pt>
                <c:pt idx="3">
                  <c:v>0.33</c:v>
                </c:pt>
                <c:pt idx="4">
                  <c:v>0.09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5362848"/>
        <c:axId val="315363240"/>
      </c:barChart>
      <c:catAx>
        <c:axId val="315362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>
                    <a:lumMod val="25000"/>
                  </a:schemeClr>
                </a:solidFill>
              </a:defRPr>
            </a:pPr>
            <a:endParaRPr lang="ru-RU"/>
          </a:p>
        </c:txPr>
        <c:crossAx val="315363240"/>
        <c:crosses val="autoZero"/>
        <c:auto val="1"/>
        <c:lblAlgn val="ctr"/>
        <c:lblOffset val="100"/>
        <c:noMultiLvlLbl val="0"/>
      </c:catAx>
      <c:valAx>
        <c:axId val="315363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536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ОБЪЕМ ИНВЕСТИЦИЙ В ОСНОВНОЙ </a:t>
            </a:r>
            <a:r>
              <a:rPr lang="ru-RU" sz="1400" dirty="0" smtClean="0"/>
              <a:t>КАПИТАЛ ПО </a:t>
            </a:r>
            <a:r>
              <a:rPr lang="ru-RU" sz="1400" dirty="0"/>
              <a:t>ИСТОЧНИКАМ ФИНАНСИРОВАНИЯ </a:t>
            </a:r>
            <a:r>
              <a:rPr lang="ru-RU" sz="1400" dirty="0" smtClean="0"/>
              <a:t>(МЛН.РУБ)</a:t>
            </a:r>
            <a:endParaRPr lang="ru-RU" sz="1400" dirty="0"/>
          </a:p>
        </c:rich>
      </c:tx>
      <c:layout>
        <c:manualLayout>
          <c:xMode val="edge"/>
          <c:yMode val="edge"/>
          <c:x val="0.14402786815574284"/>
          <c:y val="2.16890226789757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54838004110653"/>
          <c:y val="0.20625207508355844"/>
          <c:w val="0.52615494221982395"/>
          <c:h val="0.679391272815457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 В РАЗРЕЗЕ ПО ИСТОЧНИКАМ ФИНАНСИРОВАНИЯ (МЛН.РУБ)
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3227696922564158"/>
                  <c:y val="7.360181706000920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12629,4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6675334685034"/>
                      <c:h val="0.114398227058934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336552883013002E-2"/>
                  <c:y val="-5.039122637167304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r>
                      <a:rPr lang="en-US" dirty="0" smtClean="0"/>
                      <a:t>5204,9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Привлеченные средства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12629.4</c:v>
                </c:pt>
                <c:pt idx="1">
                  <c:v>5204.8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8927914259526717E-2"/>
          <c:y val="0.82186751075277353"/>
          <c:w val="0.89316725224975002"/>
          <c:h val="0.1553099677848925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</a:t>
            </a:r>
            <a:r>
              <a:rPr lang="ru-RU" sz="1400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СЧЕТ БЮДЖЕТНЫХ СРЕДСТВ (МЛН.РУБ)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4246014111306857"/>
          <c:y val="2.53038597921383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46194225721783"/>
          <c:y val="0.23669011523972083"/>
          <c:w val="0.48788803007778675"/>
          <c:h val="0.629979580439803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 В РАЗРЕЗЕ ПО БЮДЖЕТНЫМ СРЕДСТВАМ (МЛН.РУБ)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611111111111113E-2"/>
                  <c:y val="-0.1078828542860317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1611,6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7510936132983"/>
                      <c:h val="7.226429206278667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7777777777777779E-2"/>
                  <c:y val="4.122929793515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888E-2"/>
                  <c:y val="-3.14945164822961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1611.6</c:v>
                </c:pt>
                <c:pt idx="1">
                  <c:v>1897</c:v>
                </c:pt>
                <c:pt idx="2">
                  <c:v>585.1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0016119860017497"/>
          <c:y val="0.8541995333851794"/>
          <c:w val="0.7496776027996499"/>
          <c:h val="0.1265601801819999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image" Target="../media/image63.jpeg"/><Relationship Id="rId4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5BEE6-C6CB-4A2A-B943-C813726A788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43FDC1-9215-4B19-A71F-65BFC59C37E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Строительство</a:t>
          </a:r>
          <a:endParaRPr lang="ru-RU" b="1" dirty="0">
            <a:solidFill>
              <a:schemeClr val="tx1"/>
            </a:solidFill>
          </a:endParaRPr>
        </a:p>
      </dgm:t>
    </dgm:pt>
    <dgm:pt modelId="{046C7036-B084-47C9-AC81-C02D7206D25D}" type="parTrans" cxnId="{4677D219-B9FB-4884-9547-69126DD8828F}">
      <dgm:prSet/>
      <dgm:spPr/>
      <dgm:t>
        <a:bodyPr/>
        <a:lstStyle/>
        <a:p>
          <a:endParaRPr lang="ru-RU"/>
        </a:p>
      </dgm:t>
    </dgm:pt>
    <dgm:pt modelId="{3C8A0129-AF71-47DF-BB84-0EE1DF4C90F2}" type="sibTrans" cxnId="{4677D219-B9FB-4884-9547-69126DD8828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507E65-8F6D-4035-A5EB-6972F715063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Сельское хозяйство</a:t>
          </a:r>
          <a:endParaRPr lang="ru-RU" b="1" dirty="0">
            <a:solidFill>
              <a:schemeClr val="tx1"/>
            </a:solidFill>
          </a:endParaRPr>
        </a:p>
      </dgm:t>
    </dgm:pt>
    <dgm:pt modelId="{005B32BD-59E0-46EB-BBF1-75FF80C0670A}" type="parTrans" cxnId="{DBC091C2-2AD7-4C5A-A99A-1A810084B869}">
      <dgm:prSet/>
      <dgm:spPr/>
      <dgm:t>
        <a:bodyPr/>
        <a:lstStyle/>
        <a:p>
          <a:endParaRPr lang="ru-RU"/>
        </a:p>
      </dgm:t>
    </dgm:pt>
    <dgm:pt modelId="{44E51A05-7B83-45A2-9004-4879958AA711}" type="sibTrans" cxnId="{DBC091C2-2AD7-4C5A-A99A-1A810084B86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EA4C4E2C-BF04-4CCA-973D-6314DDA57B1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Обрабатывающие производства</a:t>
          </a:r>
          <a:endParaRPr lang="ru-RU" b="1" dirty="0">
            <a:solidFill>
              <a:schemeClr val="tx1"/>
            </a:solidFill>
          </a:endParaRPr>
        </a:p>
      </dgm:t>
    </dgm:pt>
    <dgm:pt modelId="{39F8D363-A577-4F42-B827-96C9F7EE9412}" type="parTrans" cxnId="{782AFA2E-D720-45B3-AE74-5228B5915CB9}">
      <dgm:prSet/>
      <dgm:spPr/>
      <dgm:t>
        <a:bodyPr/>
        <a:lstStyle/>
        <a:p>
          <a:endParaRPr lang="ru-RU"/>
        </a:p>
      </dgm:t>
    </dgm:pt>
    <dgm:pt modelId="{461692BC-928C-421B-A0E6-BF2490A12D60}" type="sibTrans" cxnId="{782AFA2E-D720-45B3-AE74-5228B5915CB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29B27E-9227-4F1D-B79B-9CB7780ABF9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Лесное хозяйство</a:t>
          </a:r>
          <a:endParaRPr lang="ru-RU" b="1" dirty="0">
            <a:solidFill>
              <a:schemeClr val="tx1"/>
            </a:solidFill>
          </a:endParaRPr>
        </a:p>
      </dgm:t>
    </dgm:pt>
    <dgm:pt modelId="{7743161D-1BE8-42B4-93D7-E9D1D4A98069}" type="parTrans" cxnId="{9F16E240-05CC-4B95-8E2D-90755304E01A}">
      <dgm:prSet/>
      <dgm:spPr/>
      <dgm:t>
        <a:bodyPr/>
        <a:lstStyle/>
        <a:p>
          <a:endParaRPr lang="ru-RU"/>
        </a:p>
      </dgm:t>
    </dgm:pt>
    <dgm:pt modelId="{F18878B6-22E2-4AC1-94FC-3CAA5DE722D2}" type="sibTrans" cxnId="{9F16E240-05CC-4B95-8E2D-90755304E01A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40E2523-595B-4EB6-8F92-EC593FDCFAB0}" type="pres">
      <dgm:prSet presAssocID="{4515BEE6-C6CB-4A2A-B943-C813726A78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9795E8-DA5E-4726-AAD6-8A2371501BF3}" type="pres">
      <dgm:prSet presAssocID="{4515BEE6-C6CB-4A2A-B943-C813726A788E}" presName="dot1" presStyleLbl="alignNode1" presStyleIdx="0" presStyleCnt="13"/>
      <dgm:spPr/>
    </dgm:pt>
    <dgm:pt modelId="{DB279582-2411-4876-994B-B9CE8054BB89}" type="pres">
      <dgm:prSet presAssocID="{4515BEE6-C6CB-4A2A-B943-C813726A788E}" presName="dot2" presStyleLbl="alignNode1" presStyleIdx="1" presStyleCnt="13"/>
      <dgm:spPr/>
    </dgm:pt>
    <dgm:pt modelId="{AD34AD21-F9DF-451A-A433-0D2ED74EFAAA}" type="pres">
      <dgm:prSet presAssocID="{4515BEE6-C6CB-4A2A-B943-C813726A788E}" presName="dot3" presStyleLbl="alignNode1" presStyleIdx="2" presStyleCnt="13"/>
      <dgm:spPr/>
    </dgm:pt>
    <dgm:pt modelId="{4B3898FD-C1DD-4C74-8A7C-DC1E6CC427BB}" type="pres">
      <dgm:prSet presAssocID="{4515BEE6-C6CB-4A2A-B943-C813726A788E}" presName="dot4" presStyleLbl="alignNode1" presStyleIdx="3" presStyleCnt="13"/>
      <dgm:spPr/>
    </dgm:pt>
    <dgm:pt modelId="{639B00CD-D89D-448D-8108-E36A24FCC3AD}" type="pres">
      <dgm:prSet presAssocID="{4515BEE6-C6CB-4A2A-B943-C813726A788E}" presName="dot5" presStyleLbl="alignNode1" presStyleIdx="4" presStyleCnt="13"/>
      <dgm:spPr/>
    </dgm:pt>
    <dgm:pt modelId="{721205F1-8643-4AD4-A09F-06A2E6B630D6}" type="pres">
      <dgm:prSet presAssocID="{4515BEE6-C6CB-4A2A-B943-C813726A788E}" presName="dot6" presStyleLbl="alignNode1" presStyleIdx="5" presStyleCnt="13"/>
      <dgm:spPr/>
    </dgm:pt>
    <dgm:pt modelId="{15079D13-EF80-4894-8DBE-A61915FDFAEB}" type="pres">
      <dgm:prSet presAssocID="{4515BEE6-C6CB-4A2A-B943-C813726A788E}" presName="dotArrow1" presStyleLbl="alignNode1" presStyleIdx="6" presStyleCnt="13"/>
      <dgm:spPr/>
    </dgm:pt>
    <dgm:pt modelId="{EB5183E7-C666-436E-9BD0-13ADE4B20B5F}" type="pres">
      <dgm:prSet presAssocID="{4515BEE6-C6CB-4A2A-B943-C813726A788E}" presName="dotArrow2" presStyleLbl="alignNode1" presStyleIdx="7" presStyleCnt="13"/>
      <dgm:spPr/>
    </dgm:pt>
    <dgm:pt modelId="{C0A01746-7F0F-4614-B649-B668D208CCA7}" type="pres">
      <dgm:prSet presAssocID="{4515BEE6-C6CB-4A2A-B943-C813726A788E}" presName="dotArrow3" presStyleLbl="alignNode1" presStyleIdx="8" presStyleCnt="13"/>
      <dgm:spPr/>
    </dgm:pt>
    <dgm:pt modelId="{AE489A28-127B-42BF-98D5-FD0D6EA9F61E}" type="pres">
      <dgm:prSet presAssocID="{4515BEE6-C6CB-4A2A-B943-C813726A788E}" presName="dotArrow4" presStyleLbl="alignNode1" presStyleIdx="9" presStyleCnt="13"/>
      <dgm:spPr/>
    </dgm:pt>
    <dgm:pt modelId="{BB181860-6266-4F0F-A5FB-9234ABECBB21}" type="pres">
      <dgm:prSet presAssocID="{4515BEE6-C6CB-4A2A-B943-C813726A788E}" presName="dotArrow5" presStyleLbl="alignNode1" presStyleIdx="10" presStyleCnt="13"/>
      <dgm:spPr/>
    </dgm:pt>
    <dgm:pt modelId="{398ED798-BA77-49E9-AAB3-846E94AB0379}" type="pres">
      <dgm:prSet presAssocID="{4515BEE6-C6CB-4A2A-B943-C813726A788E}" presName="dotArrow6" presStyleLbl="alignNode1" presStyleIdx="11" presStyleCnt="13"/>
      <dgm:spPr/>
    </dgm:pt>
    <dgm:pt modelId="{24E085A3-2C22-47EB-9A86-29C76C74B6D3}" type="pres">
      <dgm:prSet presAssocID="{4515BEE6-C6CB-4A2A-B943-C813726A788E}" presName="dotArrow7" presStyleLbl="alignNode1" presStyleIdx="12" presStyleCnt="13"/>
      <dgm:spPr/>
    </dgm:pt>
    <dgm:pt modelId="{6B12AF4D-1C4B-4940-A458-2035229CBC63}" type="pres">
      <dgm:prSet presAssocID="{6943FDC1-9215-4B19-A71F-65BFC59C37E2}" presName="parTx1" presStyleLbl="node1" presStyleIdx="0" presStyleCnt="4" custLinFactNeighborX="31528" custLinFactNeighborY="5862"/>
      <dgm:spPr/>
      <dgm:t>
        <a:bodyPr/>
        <a:lstStyle/>
        <a:p>
          <a:endParaRPr lang="ru-RU"/>
        </a:p>
      </dgm:t>
    </dgm:pt>
    <dgm:pt modelId="{0CC5611E-433B-417D-913A-96FA571325E8}" type="pres">
      <dgm:prSet presAssocID="{3C8A0129-AF71-47DF-BB84-0EE1DF4C90F2}" presName="picture1" presStyleCnt="0"/>
      <dgm:spPr/>
    </dgm:pt>
    <dgm:pt modelId="{9CB7A1EB-1A51-4476-AF5A-6D6413EDE7DA}" type="pres">
      <dgm:prSet presAssocID="{3C8A0129-AF71-47DF-BB84-0EE1DF4C90F2}" presName="imageRepeatNode" presStyleLbl="fgImgPlace1" presStyleIdx="0" presStyleCnt="4" custLinFactNeighborX="51837" custLinFactNeighborY="1839"/>
      <dgm:spPr/>
      <dgm:t>
        <a:bodyPr/>
        <a:lstStyle/>
        <a:p>
          <a:endParaRPr lang="ru-RU"/>
        </a:p>
      </dgm:t>
    </dgm:pt>
    <dgm:pt modelId="{45B404B7-3270-4F59-BA1A-27987D4570ED}" type="pres">
      <dgm:prSet presAssocID="{6429B27E-9227-4F1D-B79B-9CB7780ABF9E}" presName="parTx2" presStyleLbl="node1" presStyleIdx="1" presStyleCnt="4"/>
      <dgm:spPr/>
      <dgm:t>
        <a:bodyPr/>
        <a:lstStyle/>
        <a:p>
          <a:endParaRPr lang="ru-RU"/>
        </a:p>
      </dgm:t>
    </dgm:pt>
    <dgm:pt modelId="{68CC2530-7389-4E52-B3B3-6EF4ECE35913}" type="pres">
      <dgm:prSet presAssocID="{F18878B6-22E2-4AC1-94FC-3CAA5DE722D2}" presName="picture2" presStyleCnt="0"/>
      <dgm:spPr/>
    </dgm:pt>
    <dgm:pt modelId="{7970898B-B824-430E-85BC-4A6753D776EC}" type="pres">
      <dgm:prSet presAssocID="{F18878B6-22E2-4AC1-94FC-3CAA5DE722D2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6363728E-6736-46E1-A585-7EEA634EA6A7}" type="pres">
      <dgm:prSet presAssocID="{77507E65-8F6D-4035-A5EB-6972F715063E}" presName="parTx3" presStyleLbl="node1" presStyleIdx="2" presStyleCnt="4"/>
      <dgm:spPr/>
      <dgm:t>
        <a:bodyPr/>
        <a:lstStyle/>
        <a:p>
          <a:endParaRPr lang="ru-RU"/>
        </a:p>
      </dgm:t>
    </dgm:pt>
    <dgm:pt modelId="{C169D5B1-D864-43D6-89CE-04FE35576CA2}" type="pres">
      <dgm:prSet presAssocID="{44E51A05-7B83-45A2-9004-4879958AA711}" presName="picture3" presStyleCnt="0"/>
      <dgm:spPr/>
    </dgm:pt>
    <dgm:pt modelId="{A40DC0C1-B7A5-4B56-ABF1-052B5535DE36}" type="pres">
      <dgm:prSet presAssocID="{44E51A05-7B83-45A2-9004-4879958AA711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F39DFA07-A9C9-45D9-A136-593B6FCD7B5B}" type="pres">
      <dgm:prSet presAssocID="{EA4C4E2C-BF04-4CCA-973D-6314DDA57B19}" presName="parTx4" presStyleLbl="node1" presStyleIdx="3" presStyleCnt="4"/>
      <dgm:spPr/>
      <dgm:t>
        <a:bodyPr/>
        <a:lstStyle/>
        <a:p>
          <a:endParaRPr lang="ru-RU"/>
        </a:p>
      </dgm:t>
    </dgm:pt>
    <dgm:pt modelId="{8A13C854-C131-466F-AD14-A63FB44D5729}" type="pres">
      <dgm:prSet presAssocID="{461692BC-928C-421B-A0E6-BF2490A12D60}" presName="picture4" presStyleCnt="0"/>
      <dgm:spPr/>
    </dgm:pt>
    <dgm:pt modelId="{85DF71FA-F4B3-4AE0-947B-30D97790E69A}" type="pres">
      <dgm:prSet presAssocID="{461692BC-928C-421B-A0E6-BF2490A12D60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4832628E-F610-4FEA-97D2-D90FB3368EBA}" type="presOf" srcId="{44E51A05-7B83-45A2-9004-4879958AA711}" destId="{A40DC0C1-B7A5-4B56-ABF1-052B5535DE36}" srcOrd="0" destOrd="0" presId="urn:microsoft.com/office/officeart/2008/layout/AscendingPictureAccentProcess"/>
    <dgm:cxn modelId="{06C868BC-1A8A-4B38-9BD6-F5BACF97F491}" type="presOf" srcId="{F18878B6-22E2-4AC1-94FC-3CAA5DE722D2}" destId="{7970898B-B824-430E-85BC-4A6753D776EC}" srcOrd="0" destOrd="0" presId="urn:microsoft.com/office/officeart/2008/layout/AscendingPictureAccentProcess"/>
    <dgm:cxn modelId="{782AFA2E-D720-45B3-AE74-5228B5915CB9}" srcId="{4515BEE6-C6CB-4A2A-B943-C813726A788E}" destId="{EA4C4E2C-BF04-4CCA-973D-6314DDA57B19}" srcOrd="3" destOrd="0" parTransId="{39F8D363-A577-4F42-B827-96C9F7EE9412}" sibTransId="{461692BC-928C-421B-A0E6-BF2490A12D60}"/>
    <dgm:cxn modelId="{0437CE62-EA32-4D42-B80B-771BB1CEE80C}" type="presOf" srcId="{461692BC-928C-421B-A0E6-BF2490A12D60}" destId="{85DF71FA-F4B3-4AE0-947B-30D97790E69A}" srcOrd="0" destOrd="0" presId="urn:microsoft.com/office/officeart/2008/layout/AscendingPictureAccentProcess"/>
    <dgm:cxn modelId="{C1413161-5D48-478D-95E5-61A02628C876}" type="presOf" srcId="{3C8A0129-AF71-47DF-BB84-0EE1DF4C90F2}" destId="{9CB7A1EB-1A51-4476-AF5A-6D6413EDE7DA}" srcOrd="0" destOrd="0" presId="urn:microsoft.com/office/officeart/2008/layout/AscendingPictureAccentProcess"/>
    <dgm:cxn modelId="{02B36B7C-A197-4566-B44A-E18E6EFE4D84}" type="presOf" srcId="{77507E65-8F6D-4035-A5EB-6972F715063E}" destId="{6363728E-6736-46E1-A585-7EEA634EA6A7}" srcOrd="0" destOrd="0" presId="urn:microsoft.com/office/officeart/2008/layout/AscendingPictureAccentProcess"/>
    <dgm:cxn modelId="{4DBDE295-3828-4604-B9A5-10114EC15A19}" type="presOf" srcId="{6429B27E-9227-4F1D-B79B-9CB7780ABF9E}" destId="{45B404B7-3270-4F59-BA1A-27987D4570ED}" srcOrd="0" destOrd="0" presId="urn:microsoft.com/office/officeart/2008/layout/AscendingPictureAccentProcess"/>
    <dgm:cxn modelId="{5B18C60C-ED59-4540-8A35-14182AB811D1}" type="presOf" srcId="{EA4C4E2C-BF04-4CCA-973D-6314DDA57B19}" destId="{F39DFA07-A9C9-45D9-A136-593B6FCD7B5B}" srcOrd="0" destOrd="0" presId="urn:microsoft.com/office/officeart/2008/layout/AscendingPictureAccentProcess"/>
    <dgm:cxn modelId="{9F16E240-05CC-4B95-8E2D-90755304E01A}" srcId="{4515BEE6-C6CB-4A2A-B943-C813726A788E}" destId="{6429B27E-9227-4F1D-B79B-9CB7780ABF9E}" srcOrd="1" destOrd="0" parTransId="{7743161D-1BE8-42B4-93D7-E9D1D4A98069}" sibTransId="{F18878B6-22E2-4AC1-94FC-3CAA5DE722D2}"/>
    <dgm:cxn modelId="{0E6EFF7D-F0DD-46AE-B4DD-BDE86D453340}" type="presOf" srcId="{4515BEE6-C6CB-4A2A-B943-C813726A788E}" destId="{E40E2523-595B-4EB6-8F92-EC593FDCFAB0}" srcOrd="0" destOrd="0" presId="urn:microsoft.com/office/officeart/2008/layout/AscendingPictureAccentProcess"/>
    <dgm:cxn modelId="{4677D219-B9FB-4884-9547-69126DD8828F}" srcId="{4515BEE6-C6CB-4A2A-B943-C813726A788E}" destId="{6943FDC1-9215-4B19-A71F-65BFC59C37E2}" srcOrd="0" destOrd="0" parTransId="{046C7036-B084-47C9-AC81-C02D7206D25D}" sibTransId="{3C8A0129-AF71-47DF-BB84-0EE1DF4C90F2}"/>
    <dgm:cxn modelId="{DBC091C2-2AD7-4C5A-A99A-1A810084B869}" srcId="{4515BEE6-C6CB-4A2A-B943-C813726A788E}" destId="{77507E65-8F6D-4035-A5EB-6972F715063E}" srcOrd="2" destOrd="0" parTransId="{005B32BD-59E0-46EB-BBF1-75FF80C0670A}" sibTransId="{44E51A05-7B83-45A2-9004-4879958AA711}"/>
    <dgm:cxn modelId="{3098BDC2-4AED-4A7F-8806-06E586C2531C}" type="presOf" srcId="{6943FDC1-9215-4B19-A71F-65BFC59C37E2}" destId="{6B12AF4D-1C4B-4940-A458-2035229CBC63}" srcOrd="0" destOrd="0" presId="urn:microsoft.com/office/officeart/2008/layout/AscendingPictureAccentProcess"/>
    <dgm:cxn modelId="{E44584E5-9DA4-423F-9788-804F90144755}" type="presParOf" srcId="{E40E2523-595B-4EB6-8F92-EC593FDCFAB0}" destId="{D89795E8-DA5E-4726-AAD6-8A2371501BF3}" srcOrd="0" destOrd="0" presId="urn:microsoft.com/office/officeart/2008/layout/AscendingPictureAccentProcess"/>
    <dgm:cxn modelId="{73A38F87-9DB8-43A6-83D4-6AC4A8233DD2}" type="presParOf" srcId="{E40E2523-595B-4EB6-8F92-EC593FDCFAB0}" destId="{DB279582-2411-4876-994B-B9CE8054BB89}" srcOrd="1" destOrd="0" presId="urn:microsoft.com/office/officeart/2008/layout/AscendingPictureAccentProcess"/>
    <dgm:cxn modelId="{99D1D33B-2620-42E6-8A19-E1FDFB7862C6}" type="presParOf" srcId="{E40E2523-595B-4EB6-8F92-EC593FDCFAB0}" destId="{AD34AD21-F9DF-451A-A433-0D2ED74EFAAA}" srcOrd="2" destOrd="0" presId="urn:microsoft.com/office/officeart/2008/layout/AscendingPictureAccentProcess"/>
    <dgm:cxn modelId="{24551F46-F399-43B7-8924-AF656E473D94}" type="presParOf" srcId="{E40E2523-595B-4EB6-8F92-EC593FDCFAB0}" destId="{4B3898FD-C1DD-4C74-8A7C-DC1E6CC427BB}" srcOrd="3" destOrd="0" presId="urn:microsoft.com/office/officeart/2008/layout/AscendingPictureAccentProcess"/>
    <dgm:cxn modelId="{FB1C8AA5-69DD-4CBF-9493-D584AD9ABAFD}" type="presParOf" srcId="{E40E2523-595B-4EB6-8F92-EC593FDCFAB0}" destId="{639B00CD-D89D-448D-8108-E36A24FCC3AD}" srcOrd="4" destOrd="0" presId="urn:microsoft.com/office/officeart/2008/layout/AscendingPictureAccentProcess"/>
    <dgm:cxn modelId="{8AEF76B1-D4F0-463A-86A7-089AB06FDD5F}" type="presParOf" srcId="{E40E2523-595B-4EB6-8F92-EC593FDCFAB0}" destId="{721205F1-8643-4AD4-A09F-06A2E6B630D6}" srcOrd="5" destOrd="0" presId="urn:microsoft.com/office/officeart/2008/layout/AscendingPictureAccentProcess"/>
    <dgm:cxn modelId="{D43838D4-B74A-4326-BB19-A37CF781037A}" type="presParOf" srcId="{E40E2523-595B-4EB6-8F92-EC593FDCFAB0}" destId="{15079D13-EF80-4894-8DBE-A61915FDFAEB}" srcOrd="6" destOrd="0" presId="urn:microsoft.com/office/officeart/2008/layout/AscendingPictureAccentProcess"/>
    <dgm:cxn modelId="{C7E7B438-9F08-40FC-8F46-82D7699E7AE1}" type="presParOf" srcId="{E40E2523-595B-4EB6-8F92-EC593FDCFAB0}" destId="{EB5183E7-C666-436E-9BD0-13ADE4B20B5F}" srcOrd="7" destOrd="0" presId="urn:microsoft.com/office/officeart/2008/layout/AscendingPictureAccentProcess"/>
    <dgm:cxn modelId="{8F8B9C92-680E-4914-852C-5BC85CD8C59F}" type="presParOf" srcId="{E40E2523-595B-4EB6-8F92-EC593FDCFAB0}" destId="{C0A01746-7F0F-4614-B649-B668D208CCA7}" srcOrd="8" destOrd="0" presId="urn:microsoft.com/office/officeart/2008/layout/AscendingPictureAccentProcess"/>
    <dgm:cxn modelId="{7E2470C2-B9FF-4FDE-8661-9AEAA2F841B4}" type="presParOf" srcId="{E40E2523-595B-4EB6-8F92-EC593FDCFAB0}" destId="{AE489A28-127B-42BF-98D5-FD0D6EA9F61E}" srcOrd="9" destOrd="0" presId="urn:microsoft.com/office/officeart/2008/layout/AscendingPictureAccentProcess"/>
    <dgm:cxn modelId="{101A338A-C1B3-40F6-AD1C-24C91DD181B3}" type="presParOf" srcId="{E40E2523-595B-4EB6-8F92-EC593FDCFAB0}" destId="{BB181860-6266-4F0F-A5FB-9234ABECBB21}" srcOrd="10" destOrd="0" presId="urn:microsoft.com/office/officeart/2008/layout/AscendingPictureAccentProcess"/>
    <dgm:cxn modelId="{3BC2542C-0160-41F6-A82F-31160C5275C2}" type="presParOf" srcId="{E40E2523-595B-4EB6-8F92-EC593FDCFAB0}" destId="{398ED798-BA77-49E9-AAB3-846E94AB0379}" srcOrd="11" destOrd="0" presId="urn:microsoft.com/office/officeart/2008/layout/AscendingPictureAccentProcess"/>
    <dgm:cxn modelId="{D84D9383-8043-4AAE-B7F5-8904706DD5A8}" type="presParOf" srcId="{E40E2523-595B-4EB6-8F92-EC593FDCFAB0}" destId="{24E085A3-2C22-47EB-9A86-29C76C74B6D3}" srcOrd="12" destOrd="0" presId="urn:microsoft.com/office/officeart/2008/layout/AscendingPictureAccentProcess"/>
    <dgm:cxn modelId="{36726487-E57D-4571-AE57-78E4A57BE34A}" type="presParOf" srcId="{E40E2523-595B-4EB6-8F92-EC593FDCFAB0}" destId="{6B12AF4D-1C4B-4940-A458-2035229CBC63}" srcOrd="13" destOrd="0" presId="urn:microsoft.com/office/officeart/2008/layout/AscendingPictureAccentProcess"/>
    <dgm:cxn modelId="{9680F1F6-4CBF-49A5-B610-6626B2BD3443}" type="presParOf" srcId="{E40E2523-595B-4EB6-8F92-EC593FDCFAB0}" destId="{0CC5611E-433B-417D-913A-96FA571325E8}" srcOrd="14" destOrd="0" presId="urn:microsoft.com/office/officeart/2008/layout/AscendingPictureAccentProcess"/>
    <dgm:cxn modelId="{063617A3-C645-4078-9409-514992252628}" type="presParOf" srcId="{0CC5611E-433B-417D-913A-96FA571325E8}" destId="{9CB7A1EB-1A51-4476-AF5A-6D6413EDE7DA}" srcOrd="0" destOrd="0" presId="urn:microsoft.com/office/officeart/2008/layout/AscendingPictureAccentProcess"/>
    <dgm:cxn modelId="{F3F6DA1B-31E1-4E10-AABC-6629DEF0EEFE}" type="presParOf" srcId="{E40E2523-595B-4EB6-8F92-EC593FDCFAB0}" destId="{45B404B7-3270-4F59-BA1A-27987D4570ED}" srcOrd="15" destOrd="0" presId="urn:microsoft.com/office/officeart/2008/layout/AscendingPictureAccentProcess"/>
    <dgm:cxn modelId="{CE7D52F4-6928-432D-84B3-AF9738DB913C}" type="presParOf" srcId="{E40E2523-595B-4EB6-8F92-EC593FDCFAB0}" destId="{68CC2530-7389-4E52-B3B3-6EF4ECE35913}" srcOrd="16" destOrd="0" presId="urn:microsoft.com/office/officeart/2008/layout/AscendingPictureAccentProcess"/>
    <dgm:cxn modelId="{A92FF8BD-707B-467A-B50A-D49ECDEDEC51}" type="presParOf" srcId="{68CC2530-7389-4E52-B3B3-6EF4ECE35913}" destId="{7970898B-B824-430E-85BC-4A6753D776EC}" srcOrd="0" destOrd="0" presId="urn:microsoft.com/office/officeart/2008/layout/AscendingPictureAccentProcess"/>
    <dgm:cxn modelId="{1D7B899B-2A53-495D-BD8D-E5D44F31A7DD}" type="presParOf" srcId="{E40E2523-595B-4EB6-8F92-EC593FDCFAB0}" destId="{6363728E-6736-46E1-A585-7EEA634EA6A7}" srcOrd="17" destOrd="0" presId="urn:microsoft.com/office/officeart/2008/layout/AscendingPictureAccentProcess"/>
    <dgm:cxn modelId="{35EE5B2E-9B8E-4E01-A1E9-B26ABBB85FA4}" type="presParOf" srcId="{E40E2523-595B-4EB6-8F92-EC593FDCFAB0}" destId="{C169D5B1-D864-43D6-89CE-04FE35576CA2}" srcOrd="18" destOrd="0" presId="urn:microsoft.com/office/officeart/2008/layout/AscendingPictureAccentProcess"/>
    <dgm:cxn modelId="{5910E6E8-3502-4B39-839F-6D7E4DBDBB54}" type="presParOf" srcId="{C169D5B1-D864-43D6-89CE-04FE35576CA2}" destId="{A40DC0C1-B7A5-4B56-ABF1-052B5535DE36}" srcOrd="0" destOrd="0" presId="urn:microsoft.com/office/officeart/2008/layout/AscendingPictureAccentProcess"/>
    <dgm:cxn modelId="{A67C266A-73A8-4F3D-AB6A-EE0EB589AA94}" type="presParOf" srcId="{E40E2523-595B-4EB6-8F92-EC593FDCFAB0}" destId="{F39DFA07-A9C9-45D9-A136-593B6FCD7B5B}" srcOrd="19" destOrd="0" presId="urn:microsoft.com/office/officeart/2008/layout/AscendingPictureAccentProcess"/>
    <dgm:cxn modelId="{137AF928-1DAA-4CF6-9B16-233A55CA0A99}" type="presParOf" srcId="{E40E2523-595B-4EB6-8F92-EC593FDCFAB0}" destId="{8A13C854-C131-466F-AD14-A63FB44D5729}" srcOrd="20" destOrd="0" presId="urn:microsoft.com/office/officeart/2008/layout/AscendingPictureAccentProcess"/>
    <dgm:cxn modelId="{EA4E455B-49D2-4643-8007-41E80CCC9A5F}" type="presParOf" srcId="{8A13C854-C131-466F-AD14-A63FB44D5729}" destId="{85DF71FA-F4B3-4AE0-947B-30D97790E69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492A9-F97A-4D5A-9A29-10B60D27AA0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278B71-1E23-4FA3-AA4A-D370437A99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Индивидуальных предпринимателей -</a:t>
          </a:r>
          <a:r>
            <a:rPr lang="ru-RU" sz="15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6580</a:t>
          </a:r>
          <a:endParaRPr lang="ru-RU" sz="2000" b="1" dirty="0">
            <a:solidFill>
              <a:schemeClr val="tx2">
                <a:lumMod val="90000"/>
                <a:lumOff val="1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9CAACCC-3F7E-4295-9683-FBF09D55BD62}" type="parTrans" cxnId="{EC23C70A-9DA2-4A1D-9284-1E586A9BDF6F}">
      <dgm:prSet/>
      <dgm:spPr/>
      <dgm:t>
        <a:bodyPr/>
        <a:lstStyle/>
        <a:p>
          <a:endParaRPr lang="ru-RU"/>
        </a:p>
      </dgm:t>
    </dgm:pt>
    <dgm:pt modelId="{A1840CDB-915D-47FC-A5AA-B0A8EF25C5D4}" type="sibTrans" cxnId="{EC23C70A-9DA2-4A1D-9284-1E586A9BDF6F}">
      <dgm:prSet/>
      <dgm:spPr/>
      <dgm:t>
        <a:bodyPr/>
        <a:lstStyle/>
        <a:p>
          <a:endParaRPr lang="ru-RU"/>
        </a:p>
      </dgm:t>
    </dgm:pt>
    <dgm:pt modelId="{DE8342BA-E66E-472C-A3B6-1F3A0D899C1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Юридических лиц -</a:t>
          </a:r>
          <a: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филиалов, представительств)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5962</a:t>
          </a:r>
          <a:r>
            <a:rPr lang="ru-RU" sz="15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endParaRPr lang="ru-RU" sz="14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71381D3-0F6A-4F06-9947-55694D03F61B}" type="parTrans" cxnId="{0900380C-2536-485E-BE3B-2AD75A5BB3D2}">
      <dgm:prSet/>
      <dgm:spPr/>
      <dgm:t>
        <a:bodyPr/>
        <a:lstStyle/>
        <a:p>
          <a:endParaRPr lang="ru-RU"/>
        </a:p>
      </dgm:t>
    </dgm:pt>
    <dgm:pt modelId="{6F9EBB76-C3DC-4B1C-9B7D-F3D67DEC8C20}" type="sibTrans" cxnId="{0900380C-2536-485E-BE3B-2AD75A5BB3D2}">
      <dgm:prSet/>
      <dgm:spPr/>
      <dgm:t>
        <a:bodyPr/>
        <a:lstStyle/>
        <a:p>
          <a:endParaRPr lang="ru-RU"/>
        </a:p>
      </dgm:t>
    </dgm:pt>
    <dgm:pt modelId="{E7021825-A779-4E81-8A48-4E072B04545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Субъектов малого и среднего предпринимательства - 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1"/>
              </a:solidFill>
              <a:latin typeface="+mn-lt"/>
            </a:rPr>
          </a:br>
          <a:r>
            <a:rPr lang="ru-RU" sz="14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учета ИП)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10507</a:t>
          </a:r>
          <a:r>
            <a:rPr lang="ru-RU" sz="1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/>
          </a:r>
          <a:br>
            <a:rPr lang="ru-RU" sz="1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</a:br>
          <a:endParaRPr lang="ru-RU" sz="14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435512E-6A16-4D60-86FA-6C8ACC06BE1C}" type="parTrans" cxnId="{865616AD-AABC-48B4-8DDB-10B83763A14B}">
      <dgm:prSet/>
      <dgm:spPr/>
      <dgm:t>
        <a:bodyPr/>
        <a:lstStyle/>
        <a:p>
          <a:endParaRPr lang="ru-RU"/>
        </a:p>
      </dgm:t>
    </dgm:pt>
    <dgm:pt modelId="{F284977D-DF6E-4A55-8212-149D96A41FA5}" type="sibTrans" cxnId="{865616AD-AABC-48B4-8DDB-10B83763A14B}">
      <dgm:prSet/>
      <dgm:spPr/>
      <dgm:t>
        <a:bodyPr/>
        <a:lstStyle/>
        <a:p>
          <a:endParaRPr lang="ru-RU"/>
        </a:p>
      </dgm:t>
    </dgm:pt>
    <dgm:pt modelId="{5AF8E8B5-0D41-4919-86FE-051305F3A70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Самозанятых -</a:t>
          </a:r>
          <a:r>
            <a:rPr lang="ru-RU" sz="1800" b="1" dirty="0" smtClean="0">
              <a:solidFill>
                <a:schemeClr val="tx1"/>
              </a:solidFill>
              <a:latin typeface="+mn-lt"/>
            </a:rPr>
            <a:t/>
          </a:r>
          <a:br>
            <a:rPr lang="ru-RU" sz="1800" b="1" dirty="0" smtClean="0">
              <a:solidFill>
                <a:schemeClr val="tx1"/>
              </a:solidFill>
              <a:latin typeface="+mn-lt"/>
            </a:rPr>
          </a:b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11681</a:t>
          </a:r>
          <a:endParaRPr lang="ru-RU" sz="2000" b="1" dirty="0">
            <a:solidFill>
              <a:schemeClr val="tx2">
                <a:lumMod val="90000"/>
                <a:lumOff val="1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BC0A6D9-8233-48D4-AC01-4271AE5895B0}" type="parTrans" cxnId="{845B7936-671A-4E0B-8A4A-654054D6C02A}">
      <dgm:prSet/>
      <dgm:spPr/>
      <dgm:t>
        <a:bodyPr/>
        <a:lstStyle/>
        <a:p>
          <a:endParaRPr lang="ru-RU"/>
        </a:p>
      </dgm:t>
    </dgm:pt>
    <dgm:pt modelId="{E86D68F2-B1A3-4FDB-81D5-51CB10C3C650}" type="sibTrans" cxnId="{845B7936-671A-4E0B-8A4A-654054D6C02A}">
      <dgm:prSet/>
      <dgm:spPr/>
      <dgm:t>
        <a:bodyPr/>
        <a:lstStyle/>
        <a:p>
          <a:endParaRPr lang="ru-RU"/>
        </a:p>
      </dgm:t>
    </dgm:pt>
    <dgm:pt modelId="{1643C68D-AFED-4292-B4D9-1A6DE3FE5B20}" type="pres">
      <dgm:prSet presAssocID="{24F492A9-F97A-4D5A-9A29-10B60D27A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7BF1E-33BD-4F01-9223-BA4CF1D35CEF}" type="pres">
      <dgm:prSet presAssocID="{D3278B71-1E23-4FA3-AA4A-D370437A991D}" presName="node" presStyleLbl="node1" presStyleIdx="0" presStyleCnt="4" custScaleX="182079" custLinFactY="100000" custLinFactNeighborX="-2260" custLinFactNeighborY="15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25DDF-D11A-4465-A16A-1D264FEE5765}" type="pres">
      <dgm:prSet presAssocID="{A1840CDB-915D-47FC-A5AA-B0A8EF25C5D4}" presName="sibTrans" presStyleCnt="0"/>
      <dgm:spPr/>
      <dgm:t>
        <a:bodyPr/>
        <a:lstStyle/>
        <a:p>
          <a:endParaRPr lang="ru-RU"/>
        </a:p>
      </dgm:t>
    </dgm:pt>
    <dgm:pt modelId="{58F8FA3D-38F5-44FC-B687-A865DFC40F5A}" type="pres">
      <dgm:prSet presAssocID="{DE8342BA-E66E-472C-A3B6-1F3A0D899C1D}" presName="node" presStyleLbl="node1" presStyleIdx="1" presStyleCnt="4" custScaleX="182079" custLinFactNeighborX="-702" custLinFactNeighborY="-5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F3A6D-9066-4DC1-8EA4-E1013ED3714E}" type="pres">
      <dgm:prSet presAssocID="{6F9EBB76-C3DC-4B1C-9B7D-F3D67DEC8C20}" presName="sibTrans" presStyleCnt="0"/>
      <dgm:spPr/>
    </dgm:pt>
    <dgm:pt modelId="{452A4B5B-566B-4662-B380-DE0F69184CA8}" type="pres">
      <dgm:prSet presAssocID="{E7021825-A779-4E81-8A48-4E072B04545D}" presName="node" presStyleLbl="node1" presStyleIdx="2" presStyleCnt="4" custScaleX="182963" custScaleY="98395" custLinFactNeighborX="-1818" custLinFactNeighborY="-77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257FD-3291-4D05-88F4-999CCCEB9155}" type="pres">
      <dgm:prSet presAssocID="{F284977D-DF6E-4A55-8212-149D96A41FA5}" presName="sibTrans" presStyleCnt="0"/>
      <dgm:spPr/>
    </dgm:pt>
    <dgm:pt modelId="{8678AAAB-4D60-431B-926D-49EADEB72603}" type="pres">
      <dgm:prSet presAssocID="{5AF8E8B5-0D41-4919-86FE-051305F3A70F}" presName="node" presStyleLbl="node1" presStyleIdx="3" presStyleCnt="4" custScaleX="179360" custLinFactNeighborX="-1359" custLinFactNeighborY="12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0380C-2536-485E-BE3B-2AD75A5BB3D2}" srcId="{24F492A9-F97A-4D5A-9A29-10B60D27AA0B}" destId="{DE8342BA-E66E-472C-A3B6-1F3A0D899C1D}" srcOrd="1" destOrd="0" parTransId="{571381D3-0F6A-4F06-9947-55694D03F61B}" sibTransId="{6F9EBB76-C3DC-4B1C-9B7D-F3D67DEC8C20}"/>
    <dgm:cxn modelId="{865616AD-AABC-48B4-8DDB-10B83763A14B}" srcId="{24F492A9-F97A-4D5A-9A29-10B60D27AA0B}" destId="{E7021825-A779-4E81-8A48-4E072B04545D}" srcOrd="2" destOrd="0" parTransId="{6435512E-6A16-4D60-86FA-6C8ACC06BE1C}" sibTransId="{F284977D-DF6E-4A55-8212-149D96A41FA5}"/>
    <dgm:cxn modelId="{652FF701-D522-4F7B-B787-178F5908190F}" type="presOf" srcId="{D3278B71-1E23-4FA3-AA4A-D370437A991D}" destId="{88B7BF1E-33BD-4F01-9223-BA4CF1D35CEF}" srcOrd="0" destOrd="0" presId="urn:microsoft.com/office/officeart/2005/8/layout/default"/>
    <dgm:cxn modelId="{B8F3951D-BF80-4382-BDCE-073AF11C2D84}" type="presOf" srcId="{5AF8E8B5-0D41-4919-86FE-051305F3A70F}" destId="{8678AAAB-4D60-431B-926D-49EADEB72603}" srcOrd="0" destOrd="0" presId="urn:microsoft.com/office/officeart/2005/8/layout/default"/>
    <dgm:cxn modelId="{38730F18-D977-4804-9275-5C080854E2FA}" type="presOf" srcId="{E7021825-A779-4E81-8A48-4E072B04545D}" destId="{452A4B5B-566B-4662-B380-DE0F69184CA8}" srcOrd="0" destOrd="0" presId="urn:microsoft.com/office/officeart/2005/8/layout/default"/>
    <dgm:cxn modelId="{2DBED57C-C42D-4288-AD7C-76C23DC5F065}" type="presOf" srcId="{DE8342BA-E66E-472C-A3B6-1F3A0D899C1D}" destId="{58F8FA3D-38F5-44FC-B687-A865DFC40F5A}" srcOrd="0" destOrd="0" presId="urn:microsoft.com/office/officeart/2005/8/layout/default"/>
    <dgm:cxn modelId="{EC23C70A-9DA2-4A1D-9284-1E586A9BDF6F}" srcId="{24F492A9-F97A-4D5A-9A29-10B60D27AA0B}" destId="{D3278B71-1E23-4FA3-AA4A-D370437A991D}" srcOrd="0" destOrd="0" parTransId="{09CAACCC-3F7E-4295-9683-FBF09D55BD62}" sibTransId="{A1840CDB-915D-47FC-A5AA-B0A8EF25C5D4}"/>
    <dgm:cxn modelId="{84C35550-6432-4094-8F18-F260DE5FFE9D}" type="presOf" srcId="{24F492A9-F97A-4D5A-9A29-10B60D27AA0B}" destId="{1643C68D-AFED-4292-B4D9-1A6DE3FE5B20}" srcOrd="0" destOrd="0" presId="urn:microsoft.com/office/officeart/2005/8/layout/default"/>
    <dgm:cxn modelId="{845B7936-671A-4E0B-8A4A-654054D6C02A}" srcId="{24F492A9-F97A-4D5A-9A29-10B60D27AA0B}" destId="{5AF8E8B5-0D41-4919-86FE-051305F3A70F}" srcOrd="3" destOrd="0" parTransId="{ABC0A6D9-8233-48D4-AC01-4271AE5895B0}" sibTransId="{E86D68F2-B1A3-4FDB-81D5-51CB10C3C650}"/>
    <dgm:cxn modelId="{85FFCBC9-F2CF-47DA-B550-AE2A2E1B519A}" type="presParOf" srcId="{1643C68D-AFED-4292-B4D9-1A6DE3FE5B20}" destId="{88B7BF1E-33BD-4F01-9223-BA4CF1D35CEF}" srcOrd="0" destOrd="0" presId="urn:microsoft.com/office/officeart/2005/8/layout/default"/>
    <dgm:cxn modelId="{2024CA4F-658C-424E-8554-8E5F9C8D6F5D}" type="presParOf" srcId="{1643C68D-AFED-4292-B4D9-1A6DE3FE5B20}" destId="{81E25DDF-D11A-4465-A16A-1D264FEE5765}" srcOrd="1" destOrd="0" presId="urn:microsoft.com/office/officeart/2005/8/layout/default"/>
    <dgm:cxn modelId="{9845D47E-BE6A-4E42-8CB3-C88D2C2EC949}" type="presParOf" srcId="{1643C68D-AFED-4292-B4D9-1A6DE3FE5B20}" destId="{58F8FA3D-38F5-44FC-B687-A865DFC40F5A}" srcOrd="2" destOrd="0" presId="urn:microsoft.com/office/officeart/2005/8/layout/default"/>
    <dgm:cxn modelId="{AA9E45B2-AE77-480B-BFC9-09468BD99392}" type="presParOf" srcId="{1643C68D-AFED-4292-B4D9-1A6DE3FE5B20}" destId="{05AF3A6D-9066-4DC1-8EA4-E1013ED3714E}" srcOrd="3" destOrd="0" presId="urn:microsoft.com/office/officeart/2005/8/layout/default"/>
    <dgm:cxn modelId="{99C22E33-94AE-48A9-974A-D0348655D0B0}" type="presParOf" srcId="{1643C68D-AFED-4292-B4D9-1A6DE3FE5B20}" destId="{452A4B5B-566B-4662-B380-DE0F69184CA8}" srcOrd="4" destOrd="0" presId="urn:microsoft.com/office/officeart/2005/8/layout/default"/>
    <dgm:cxn modelId="{58E65C19-88A3-45AB-8467-050C7FB97C32}" type="presParOf" srcId="{1643C68D-AFED-4292-B4D9-1A6DE3FE5B20}" destId="{A86257FD-3291-4D05-88F4-999CCCEB9155}" srcOrd="5" destOrd="0" presId="urn:microsoft.com/office/officeart/2005/8/layout/default"/>
    <dgm:cxn modelId="{A72FC87D-CF54-436D-83B3-D886FF6FAAFC}" type="presParOf" srcId="{1643C68D-AFED-4292-B4D9-1A6DE3FE5B20}" destId="{8678AAAB-4D60-431B-926D-49EADEB726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0708B-9769-414E-8970-13D96B361422}" type="doc">
      <dgm:prSet loTypeId="urn:microsoft.com/office/officeart/2008/layout/PictureAccent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97B855-7EF5-4785-953E-A47F3E58F2B5}">
      <dgm:prSet phldrT="[Текст]"/>
      <dgm:spPr/>
      <dgm:t>
        <a:bodyPr/>
        <a:lstStyle/>
        <a:p>
          <a:r>
            <a:rPr lang="ru-RU" b="1" dirty="0" smtClean="0"/>
            <a:t>ОСНОВНЫЕ ОТРАСЛИ ДЕЯТЕЛЬНОСТИ ХОЗЯЙСТВУЮЩИХ СУБЪЕКТОВ</a:t>
          </a:r>
          <a:endParaRPr lang="ru-RU" b="1" dirty="0"/>
        </a:p>
      </dgm:t>
    </dgm:pt>
    <dgm:pt modelId="{FFBEBA77-B752-4226-A830-41277BFF4C23}" type="parTrans" cxnId="{4F1AD9B0-1C30-46A0-80A3-58FD470EEDA9}">
      <dgm:prSet/>
      <dgm:spPr/>
      <dgm:t>
        <a:bodyPr/>
        <a:lstStyle/>
        <a:p>
          <a:endParaRPr lang="ru-RU"/>
        </a:p>
      </dgm:t>
    </dgm:pt>
    <dgm:pt modelId="{EFE48435-8D45-4129-B52B-2E37F27351F5}" type="sibTrans" cxnId="{4F1AD9B0-1C30-46A0-80A3-58FD470EEDA9}">
      <dgm:prSet/>
      <dgm:spPr/>
      <dgm:t>
        <a:bodyPr/>
        <a:lstStyle/>
        <a:p>
          <a:endParaRPr lang="ru-RU"/>
        </a:p>
      </dgm:t>
    </dgm:pt>
    <dgm:pt modelId="{982EA375-7735-46C7-8A9F-EC7B8348315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ПРОФЕССИОНАЛЬНАЯ, </a:t>
          </a:r>
        </a:p>
        <a:p>
          <a:pPr>
            <a:spcAft>
              <a:spcPts val="0"/>
            </a:spcAft>
          </a:pPr>
          <a:r>
            <a:rPr lang="ru-RU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НАУЧНАЯ И ТЕХНИЧЕСКАЯ ДЕЯТЕЛЬНОСТЬ</a:t>
          </a:r>
          <a:endParaRPr lang="ru-RU" sz="1100" dirty="0"/>
        </a:p>
      </dgm:t>
    </dgm:pt>
    <dgm:pt modelId="{282CFB74-8ABA-44C6-9D82-FDE5E1E42E2B}" type="parTrans" cxnId="{02876A50-576C-40C2-8295-5951615B093D}">
      <dgm:prSet/>
      <dgm:spPr/>
      <dgm:t>
        <a:bodyPr/>
        <a:lstStyle/>
        <a:p>
          <a:endParaRPr lang="ru-RU"/>
        </a:p>
      </dgm:t>
    </dgm:pt>
    <dgm:pt modelId="{9F54B02A-C2BA-47C1-BFF5-E474A8639641}" type="sibTrans" cxnId="{02876A50-576C-40C2-8295-5951615B093D}">
      <dgm:prSet/>
      <dgm:spPr/>
      <dgm:t>
        <a:bodyPr/>
        <a:lstStyle/>
        <a:p>
          <a:endParaRPr lang="ru-RU"/>
        </a:p>
      </dgm:t>
    </dgm:pt>
    <dgm:pt modelId="{526F36EB-3E84-4CB2-B27C-75D0D477E05C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СТРОИТЕЛЬСТВО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FD2890A-3FC1-4C4C-B145-EAF17D4D18A2}" type="parTrans" cxnId="{BAB5139B-D17F-4DA0-BABD-779F778D5368}">
      <dgm:prSet/>
      <dgm:spPr/>
      <dgm:t>
        <a:bodyPr/>
        <a:lstStyle/>
        <a:p>
          <a:endParaRPr lang="ru-RU"/>
        </a:p>
      </dgm:t>
    </dgm:pt>
    <dgm:pt modelId="{5BB3E7AF-6D53-41BB-A7D4-93515534FE26}" type="sibTrans" cxnId="{BAB5139B-D17F-4DA0-BABD-779F778D5368}">
      <dgm:prSet/>
      <dgm:spPr/>
      <dgm:t>
        <a:bodyPr/>
        <a:lstStyle/>
        <a:p>
          <a:endParaRPr lang="ru-RU"/>
        </a:p>
      </dgm:t>
    </dgm:pt>
    <dgm:pt modelId="{BB6F09DF-F0F7-4893-89DD-F3B8527FA403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ОПЕРАЦИИ С НЕДВИЖИМЫМ ИМУЩЕСТВОМ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3890C79-1E0A-4B5D-AD57-5159B4E40B4D}" type="parTrans" cxnId="{13C2A64D-A771-474C-B984-7B6A2E327C1D}">
      <dgm:prSet/>
      <dgm:spPr/>
      <dgm:t>
        <a:bodyPr/>
        <a:lstStyle/>
        <a:p>
          <a:endParaRPr lang="ru-RU"/>
        </a:p>
      </dgm:t>
    </dgm:pt>
    <dgm:pt modelId="{1BCB4FBC-540F-4E72-B350-C1C08AFB618D}" type="sibTrans" cxnId="{13C2A64D-A771-474C-B984-7B6A2E327C1D}">
      <dgm:prSet/>
      <dgm:spPr/>
      <dgm:t>
        <a:bodyPr/>
        <a:lstStyle/>
        <a:p>
          <a:endParaRPr lang="ru-RU"/>
        </a:p>
      </dgm:t>
    </dgm:pt>
    <dgm:pt modelId="{36C952E7-E9BD-46EE-8EC4-D3F24C2B12D0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ТРАНСПОРТИРОВКА И ХРАНЕНИЕ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A88BD0-17E4-4283-AEBC-E0BFA36DF5C5}" type="parTrans" cxnId="{C007A248-0904-46CF-B45D-A9CC8256CDAC}">
      <dgm:prSet/>
      <dgm:spPr/>
      <dgm:t>
        <a:bodyPr/>
        <a:lstStyle/>
        <a:p>
          <a:endParaRPr lang="ru-RU"/>
        </a:p>
      </dgm:t>
    </dgm:pt>
    <dgm:pt modelId="{356ED8B2-2F1F-4D26-8399-69DD960150D8}" type="sibTrans" cxnId="{C007A248-0904-46CF-B45D-A9CC8256CDAC}">
      <dgm:prSet/>
      <dgm:spPr/>
      <dgm:t>
        <a:bodyPr/>
        <a:lstStyle/>
        <a:p>
          <a:endParaRPr lang="ru-RU"/>
        </a:p>
      </dgm:t>
    </dgm:pt>
    <dgm:pt modelId="{510C735D-F31D-4ABB-9373-6C7FBD5A9D58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ОПТОВАЯ И РОЗНИЧНАЯ ТОРГОВЛЯ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554A2A7-E33D-4B4A-9499-F6091CA84650}" type="parTrans" cxnId="{0757BA82-A579-4FFB-ACF4-C3B94B497FA5}">
      <dgm:prSet/>
      <dgm:spPr/>
      <dgm:t>
        <a:bodyPr/>
        <a:lstStyle/>
        <a:p>
          <a:endParaRPr lang="ru-RU"/>
        </a:p>
      </dgm:t>
    </dgm:pt>
    <dgm:pt modelId="{8AFEFAA4-1F21-4FC6-8528-3FAC3083913F}" type="sibTrans" cxnId="{0757BA82-A579-4FFB-ACF4-C3B94B497FA5}">
      <dgm:prSet/>
      <dgm:spPr/>
      <dgm:t>
        <a:bodyPr/>
        <a:lstStyle/>
        <a:p>
          <a:endParaRPr lang="ru-RU"/>
        </a:p>
      </dgm:t>
    </dgm:pt>
    <dgm:pt modelId="{AE447F32-DF40-4882-B198-F74C9AC248E7}" type="pres">
      <dgm:prSet presAssocID="{5440708B-9769-414E-8970-13D96B36142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0E8370-1A9B-4A41-9336-5704D98EA809}" type="pres">
      <dgm:prSet presAssocID="{5397B855-7EF5-4785-953E-A47F3E58F2B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C78B249-8DB2-4942-9833-E60C6296A438}" type="pres">
      <dgm:prSet presAssocID="{5397B855-7EF5-4785-953E-A47F3E58F2B5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F4AF5F36-B511-4266-BD2A-0219A9815BA5}" type="pres">
      <dgm:prSet presAssocID="{5397B855-7EF5-4785-953E-A47F3E58F2B5}" presName="rootText" presStyleLbl="node0" presStyleIdx="0" presStyleCnt="1" custLinFactNeighborX="1286" custLinFactNeighborY="887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AF42DDE-08DB-4F6D-BF75-20FC05E00CCD}" type="pres">
      <dgm:prSet presAssocID="{5397B855-7EF5-4785-953E-A47F3E58F2B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51119CA-8507-4AAC-BBC5-A791571884AC}" type="pres">
      <dgm:prSet presAssocID="{982EA375-7735-46C7-8A9F-EC7B8348315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DB01E5-FDAE-4A71-8B9A-D537FAB5E650}" type="pres">
      <dgm:prSet presAssocID="{982EA375-7735-46C7-8A9F-EC7B83483153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96EB272-32E2-45C2-9913-8DAE349EC56F}" type="pres">
      <dgm:prSet presAssocID="{982EA375-7735-46C7-8A9F-EC7B83483153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07B1-DF53-49A4-8164-79F37DF8914C}" type="pres">
      <dgm:prSet presAssocID="{526F36EB-3E84-4CB2-B27C-75D0D477E05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9AC4EB4-0D71-4193-940C-20699C7DC80A}" type="pres">
      <dgm:prSet presAssocID="{526F36EB-3E84-4CB2-B27C-75D0D477E05C}" presName="Image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DA1337-C974-4A2E-8128-B6160E7EDD9C}" type="pres">
      <dgm:prSet presAssocID="{526F36EB-3E84-4CB2-B27C-75D0D477E05C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4A030-7712-4403-81D9-3F5DA7E21DCB}" type="pres">
      <dgm:prSet presAssocID="{36C952E7-E9BD-46EE-8EC4-D3F24C2B12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9395EB4-5381-4C72-8BC3-9EC284A92DC9}" type="pres">
      <dgm:prSet presAssocID="{36C952E7-E9BD-46EE-8EC4-D3F24C2B12D0}" presName="Image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8D4CDE-8432-44D6-9F20-075CB9CCCD7A}" type="pres">
      <dgm:prSet presAssocID="{36C952E7-E9BD-46EE-8EC4-D3F24C2B12D0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3E0EB-2DC8-4999-A028-C5AE1F79B35B}" type="pres">
      <dgm:prSet presAssocID="{BB6F09DF-F0F7-4893-89DD-F3B8527FA40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C1CCD35-A75D-4E62-A7D6-A0F782DAB62F}" type="pres">
      <dgm:prSet presAssocID="{BB6F09DF-F0F7-4893-89DD-F3B8527FA403}" presName="Image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B609B6-17F8-43E8-8956-A64D83B7843C}" type="pres">
      <dgm:prSet presAssocID="{BB6F09DF-F0F7-4893-89DD-F3B8527FA403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34029-68F1-41A9-8391-E1F8E88E7E07}" type="pres">
      <dgm:prSet presAssocID="{510C735D-F31D-4ABB-9373-6C7FBD5A9D5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5CB2A7E-62D3-45E3-86D5-706DD8EDAE96}" type="pres">
      <dgm:prSet presAssocID="{510C735D-F31D-4ABB-9373-6C7FBD5A9D58}" presName="Image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D90040-F03C-49FE-99E9-82D70921A10E}" type="pres">
      <dgm:prSet presAssocID="{510C735D-F31D-4ABB-9373-6C7FBD5A9D58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40FE6-2D6C-4B49-99C9-60828ADC73A7}" type="presOf" srcId="{5440708B-9769-414E-8970-13D96B361422}" destId="{AE447F32-DF40-4882-B198-F74C9AC248E7}" srcOrd="0" destOrd="0" presId="urn:microsoft.com/office/officeart/2008/layout/PictureAccentList"/>
    <dgm:cxn modelId="{C007A248-0904-46CF-B45D-A9CC8256CDAC}" srcId="{5397B855-7EF5-4785-953E-A47F3E58F2B5}" destId="{36C952E7-E9BD-46EE-8EC4-D3F24C2B12D0}" srcOrd="2" destOrd="0" parTransId="{C0A88BD0-17E4-4283-AEBC-E0BFA36DF5C5}" sibTransId="{356ED8B2-2F1F-4D26-8399-69DD960150D8}"/>
    <dgm:cxn modelId="{02876A50-576C-40C2-8295-5951615B093D}" srcId="{5397B855-7EF5-4785-953E-A47F3E58F2B5}" destId="{982EA375-7735-46C7-8A9F-EC7B83483153}" srcOrd="0" destOrd="0" parTransId="{282CFB74-8ABA-44C6-9D82-FDE5E1E42E2B}" sibTransId="{9F54B02A-C2BA-47C1-BFF5-E474A8639641}"/>
    <dgm:cxn modelId="{0757BA82-A579-4FFB-ACF4-C3B94B497FA5}" srcId="{5397B855-7EF5-4785-953E-A47F3E58F2B5}" destId="{510C735D-F31D-4ABB-9373-6C7FBD5A9D58}" srcOrd="4" destOrd="0" parTransId="{7554A2A7-E33D-4B4A-9499-F6091CA84650}" sibTransId="{8AFEFAA4-1F21-4FC6-8528-3FAC3083913F}"/>
    <dgm:cxn modelId="{748F5162-3C23-424A-B224-DC066D320CC6}" type="presOf" srcId="{982EA375-7735-46C7-8A9F-EC7B83483153}" destId="{096EB272-32E2-45C2-9913-8DAE349EC56F}" srcOrd="0" destOrd="0" presId="urn:microsoft.com/office/officeart/2008/layout/PictureAccentList"/>
    <dgm:cxn modelId="{68DD158C-A59E-453D-861A-57D7EE7BA1E8}" type="presOf" srcId="{510C735D-F31D-4ABB-9373-6C7FBD5A9D58}" destId="{CED90040-F03C-49FE-99E9-82D70921A10E}" srcOrd="0" destOrd="0" presId="urn:microsoft.com/office/officeart/2008/layout/PictureAccentList"/>
    <dgm:cxn modelId="{B6442145-B325-4C3D-A3AA-13F3DFFC5C4D}" type="presOf" srcId="{526F36EB-3E84-4CB2-B27C-75D0D477E05C}" destId="{0ADA1337-C974-4A2E-8128-B6160E7EDD9C}" srcOrd="0" destOrd="0" presId="urn:microsoft.com/office/officeart/2008/layout/PictureAccentList"/>
    <dgm:cxn modelId="{13C2A64D-A771-474C-B984-7B6A2E327C1D}" srcId="{5397B855-7EF5-4785-953E-A47F3E58F2B5}" destId="{BB6F09DF-F0F7-4893-89DD-F3B8527FA403}" srcOrd="3" destOrd="0" parTransId="{43890C79-1E0A-4B5D-AD57-5159B4E40B4D}" sibTransId="{1BCB4FBC-540F-4E72-B350-C1C08AFB618D}"/>
    <dgm:cxn modelId="{91A10C5D-FC10-4659-A102-72CEE865A715}" type="presOf" srcId="{36C952E7-E9BD-46EE-8EC4-D3F24C2B12D0}" destId="{828D4CDE-8432-44D6-9F20-075CB9CCCD7A}" srcOrd="0" destOrd="0" presId="urn:microsoft.com/office/officeart/2008/layout/PictureAccentList"/>
    <dgm:cxn modelId="{D374CB43-6E5A-492C-991C-071D7901C6DD}" type="presOf" srcId="{5397B855-7EF5-4785-953E-A47F3E58F2B5}" destId="{F4AF5F36-B511-4266-BD2A-0219A9815BA5}" srcOrd="0" destOrd="0" presId="urn:microsoft.com/office/officeart/2008/layout/PictureAccentList"/>
    <dgm:cxn modelId="{33DEC140-ADF5-4694-BBB5-E9C2A7788C43}" type="presOf" srcId="{BB6F09DF-F0F7-4893-89DD-F3B8527FA403}" destId="{07B609B6-17F8-43E8-8956-A64D83B7843C}" srcOrd="0" destOrd="0" presId="urn:microsoft.com/office/officeart/2008/layout/PictureAccentList"/>
    <dgm:cxn modelId="{4F1AD9B0-1C30-46A0-80A3-58FD470EEDA9}" srcId="{5440708B-9769-414E-8970-13D96B361422}" destId="{5397B855-7EF5-4785-953E-A47F3E58F2B5}" srcOrd="0" destOrd="0" parTransId="{FFBEBA77-B752-4226-A830-41277BFF4C23}" sibTransId="{EFE48435-8D45-4129-B52B-2E37F27351F5}"/>
    <dgm:cxn modelId="{BAB5139B-D17F-4DA0-BABD-779F778D5368}" srcId="{5397B855-7EF5-4785-953E-A47F3E58F2B5}" destId="{526F36EB-3E84-4CB2-B27C-75D0D477E05C}" srcOrd="1" destOrd="0" parTransId="{DFD2890A-3FC1-4C4C-B145-EAF17D4D18A2}" sibTransId="{5BB3E7AF-6D53-41BB-A7D4-93515534FE26}"/>
    <dgm:cxn modelId="{DECEA367-B33E-412F-98C4-B1620981DF12}" type="presParOf" srcId="{AE447F32-DF40-4882-B198-F74C9AC248E7}" destId="{C00E8370-1A9B-4A41-9336-5704D98EA809}" srcOrd="0" destOrd="0" presId="urn:microsoft.com/office/officeart/2008/layout/PictureAccentList"/>
    <dgm:cxn modelId="{5C60DBBB-5369-40A0-A985-73DD6EDEE785}" type="presParOf" srcId="{C00E8370-1A9B-4A41-9336-5704D98EA809}" destId="{3C78B249-8DB2-4942-9833-E60C6296A438}" srcOrd="0" destOrd="0" presId="urn:microsoft.com/office/officeart/2008/layout/PictureAccentList"/>
    <dgm:cxn modelId="{790875ED-A0CC-4D53-BCF5-5A42AB7AE1EC}" type="presParOf" srcId="{3C78B249-8DB2-4942-9833-E60C6296A438}" destId="{F4AF5F36-B511-4266-BD2A-0219A9815BA5}" srcOrd="0" destOrd="0" presId="urn:microsoft.com/office/officeart/2008/layout/PictureAccentList"/>
    <dgm:cxn modelId="{EC5BC267-5257-4C55-8476-A3156193CAF7}" type="presParOf" srcId="{C00E8370-1A9B-4A41-9336-5704D98EA809}" destId="{EAF42DDE-08DB-4F6D-BF75-20FC05E00CCD}" srcOrd="1" destOrd="0" presId="urn:microsoft.com/office/officeart/2008/layout/PictureAccentList"/>
    <dgm:cxn modelId="{1977B589-A027-46A8-ADDA-1F818429F65E}" type="presParOf" srcId="{EAF42DDE-08DB-4F6D-BF75-20FC05E00CCD}" destId="{551119CA-8507-4AAC-BBC5-A791571884AC}" srcOrd="0" destOrd="0" presId="urn:microsoft.com/office/officeart/2008/layout/PictureAccentList"/>
    <dgm:cxn modelId="{AA75350A-1A8F-4888-B8AD-D7AA70C710E5}" type="presParOf" srcId="{551119CA-8507-4AAC-BBC5-A791571884AC}" destId="{43DB01E5-FDAE-4A71-8B9A-D537FAB5E650}" srcOrd="0" destOrd="0" presId="urn:microsoft.com/office/officeart/2008/layout/PictureAccentList"/>
    <dgm:cxn modelId="{01E475C5-3744-4837-864F-01C3CC584FDE}" type="presParOf" srcId="{551119CA-8507-4AAC-BBC5-A791571884AC}" destId="{096EB272-32E2-45C2-9913-8DAE349EC56F}" srcOrd="1" destOrd="0" presId="urn:microsoft.com/office/officeart/2008/layout/PictureAccentList"/>
    <dgm:cxn modelId="{4720B4C1-D5A1-4E59-9AFA-B51CD20B8AFE}" type="presParOf" srcId="{EAF42DDE-08DB-4F6D-BF75-20FC05E00CCD}" destId="{71C807B1-DF53-49A4-8164-79F37DF8914C}" srcOrd="1" destOrd="0" presId="urn:microsoft.com/office/officeart/2008/layout/PictureAccentList"/>
    <dgm:cxn modelId="{6BE1CB2E-F084-4D06-B699-60365FBBA134}" type="presParOf" srcId="{71C807B1-DF53-49A4-8164-79F37DF8914C}" destId="{F9AC4EB4-0D71-4193-940C-20699C7DC80A}" srcOrd="0" destOrd="0" presId="urn:microsoft.com/office/officeart/2008/layout/PictureAccentList"/>
    <dgm:cxn modelId="{B801D48B-5A3F-4178-9344-8D3EC196C022}" type="presParOf" srcId="{71C807B1-DF53-49A4-8164-79F37DF8914C}" destId="{0ADA1337-C974-4A2E-8128-B6160E7EDD9C}" srcOrd="1" destOrd="0" presId="urn:microsoft.com/office/officeart/2008/layout/PictureAccentList"/>
    <dgm:cxn modelId="{A30B4446-104F-4AA0-9E0E-FC7B9546DDDD}" type="presParOf" srcId="{EAF42DDE-08DB-4F6D-BF75-20FC05E00CCD}" destId="{A324A030-7712-4403-81D9-3F5DA7E21DCB}" srcOrd="2" destOrd="0" presId="urn:microsoft.com/office/officeart/2008/layout/PictureAccentList"/>
    <dgm:cxn modelId="{7DCE1988-A252-40B3-A070-528209A57DAA}" type="presParOf" srcId="{A324A030-7712-4403-81D9-3F5DA7E21DCB}" destId="{D9395EB4-5381-4C72-8BC3-9EC284A92DC9}" srcOrd="0" destOrd="0" presId="urn:microsoft.com/office/officeart/2008/layout/PictureAccentList"/>
    <dgm:cxn modelId="{04DC3FCF-9D11-42AF-8EDF-DF66CB87F48B}" type="presParOf" srcId="{A324A030-7712-4403-81D9-3F5DA7E21DCB}" destId="{828D4CDE-8432-44D6-9F20-075CB9CCCD7A}" srcOrd="1" destOrd="0" presId="urn:microsoft.com/office/officeart/2008/layout/PictureAccentList"/>
    <dgm:cxn modelId="{24BBDB2E-E398-478B-8C95-BD053BA094A9}" type="presParOf" srcId="{EAF42DDE-08DB-4F6D-BF75-20FC05E00CCD}" destId="{E313E0EB-2DC8-4999-A028-C5AE1F79B35B}" srcOrd="3" destOrd="0" presId="urn:microsoft.com/office/officeart/2008/layout/PictureAccentList"/>
    <dgm:cxn modelId="{9AAB82C3-3F5F-4D2B-AC66-55378D636B05}" type="presParOf" srcId="{E313E0EB-2DC8-4999-A028-C5AE1F79B35B}" destId="{BC1CCD35-A75D-4E62-A7D6-A0F782DAB62F}" srcOrd="0" destOrd="0" presId="urn:microsoft.com/office/officeart/2008/layout/PictureAccentList"/>
    <dgm:cxn modelId="{36160098-66FD-44D3-9BCD-7E9A6B993A2D}" type="presParOf" srcId="{E313E0EB-2DC8-4999-A028-C5AE1F79B35B}" destId="{07B609B6-17F8-43E8-8956-A64D83B7843C}" srcOrd="1" destOrd="0" presId="urn:microsoft.com/office/officeart/2008/layout/PictureAccentList"/>
    <dgm:cxn modelId="{DDF5A402-DE0C-414D-8AF3-FF37CA70D28A}" type="presParOf" srcId="{EAF42DDE-08DB-4F6D-BF75-20FC05E00CCD}" destId="{BC234029-68F1-41A9-8391-E1F8E88E7E07}" srcOrd="4" destOrd="0" presId="urn:microsoft.com/office/officeart/2008/layout/PictureAccentList"/>
    <dgm:cxn modelId="{73DEAC58-747E-418A-9B59-4F622298686F}" type="presParOf" srcId="{BC234029-68F1-41A9-8391-E1F8E88E7E07}" destId="{55CB2A7E-62D3-45E3-86D5-706DD8EDAE96}" srcOrd="0" destOrd="0" presId="urn:microsoft.com/office/officeart/2008/layout/PictureAccentList"/>
    <dgm:cxn modelId="{076FA438-5143-4CED-87A2-7C56D0880C1F}" type="presParOf" srcId="{BC234029-68F1-41A9-8391-E1F8E88E7E07}" destId="{CED90040-F03C-49FE-99E9-82D70921A1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B1F6D-0994-41ED-8A54-A247D349E253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BC1499-36A0-4426-A901-FB7F33495DAF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Имущественная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поддержка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0ADA1A-6E45-4B60-BA00-7AB5DBCFDCC6}" type="parTrans" cxnId="{7C3FD686-41E3-4245-A7F9-4FDDF349B716}">
      <dgm:prSet/>
      <dgm:spPr/>
      <dgm:t>
        <a:bodyPr/>
        <a:lstStyle/>
        <a:p>
          <a:endParaRPr lang="ru-RU"/>
        </a:p>
      </dgm:t>
    </dgm:pt>
    <dgm:pt modelId="{A01516BC-8E7B-4407-B05A-5DC827C7FF5B}" type="sibTrans" cxnId="{7C3FD686-41E3-4245-A7F9-4FDDF349B716}">
      <dgm:prSet/>
      <dgm:spPr/>
      <dgm:t>
        <a:bodyPr/>
        <a:lstStyle/>
        <a:p>
          <a:endParaRPr lang="ru-RU"/>
        </a:p>
      </dgm:t>
    </dgm:pt>
    <dgm:pt modelId="{79B92151-DF5B-4328-A0A6-978A8DDC712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Консультационная поддержка 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0DC3EC4-2C0F-46C6-89A2-5B08B0B418A9}" type="parTrans" cxnId="{4017422F-9A65-4C3E-8D33-EED29FFFB54D}">
      <dgm:prSet/>
      <dgm:spPr/>
      <dgm:t>
        <a:bodyPr/>
        <a:lstStyle/>
        <a:p>
          <a:endParaRPr lang="ru-RU"/>
        </a:p>
      </dgm:t>
    </dgm:pt>
    <dgm:pt modelId="{D753074D-1C5B-4EDE-A94F-62B7D1427E59}" type="sibTrans" cxnId="{4017422F-9A65-4C3E-8D33-EED29FFFB54D}">
      <dgm:prSet/>
      <dgm:spPr/>
      <dgm:t>
        <a:bodyPr/>
        <a:lstStyle/>
        <a:p>
          <a:endParaRPr lang="ru-RU"/>
        </a:p>
      </dgm:t>
    </dgm:pt>
    <dgm:pt modelId="{1E1CC46E-3752-4B66-AAE6-3A44937AE33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Финансовая поддержка 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C7B2536-99A9-41A9-824B-B2F1D85E5D73}" type="parTrans" cxnId="{4F04631F-A46C-4B9E-9304-36B3F8FC23CA}">
      <dgm:prSet/>
      <dgm:spPr/>
      <dgm:t>
        <a:bodyPr/>
        <a:lstStyle/>
        <a:p>
          <a:endParaRPr lang="ru-RU"/>
        </a:p>
      </dgm:t>
    </dgm:pt>
    <dgm:pt modelId="{5B929F3E-6263-496E-88A2-FE08CD2A71D1}" type="sibTrans" cxnId="{4F04631F-A46C-4B9E-9304-36B3F8FC23CA}">
      <dgm:prSet/>
      <dgm:spPr/>
      <dgm:t>
        <a:bodyPr/>
        <a:lstStyle/>
        <a:p>
          <a:endParaRPr lang="ru-RU"/>
        </a:p>
      </dgm:t>
    </dgm:pt>
    <dgm:pt modelId="{06014AA5-8EBD-4CAF-B7DA-E485D653126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Муниципально-частное партнерство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22F54F-EA48-4B58-A4C9-143768DC6D38}" type="parTrans" cxnId="{4A62C074-0ABC-4636-BC54-7756865B2A93}">
      <dgm:prSet/>
      <dgm:spPr/>
      <dgm:t>
        <a:bodyPr/>
        <a:lstStyle/>
        <a:p>
          <a:endParaRPr lang="ru-RU"/>
        </a:p>
      </dgm:t>
    </dgm:pt>
    <dgm:pt modelId="{19F6DADE-0E05-4783-A78D-64391A74CFC2}" type="sibTrans" cxnId="{4A62C074-0ABC-4636-BC54-7756865B2A93}">
      <dgm:prSet/>
      <dgm:spPr/>
      <dgm:t>
        <a:bodyPr/>
        <a:lstStyle/>
        <a:p>
          <a:endParaRPr lang="ru-RU"/>
        </a:p>
      </dgm:t>
    </dgm:pt>
    <dgm:pt modelId="{7DD0FDF9-DFA9-4F1A-B9C7-7808EB73E952}" type="pres">
      <dgm:prSet presAssocID="{3D7B1F6D-0994-41ED-8A54-A247D349E2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8CE2EF-27DB-4741-9686-854F4A2543F9}" type="pres">
      <dgm:prSet presAssocID="{99BC1499-36A0-4426-A901-FB7F33495DAF}" presName="composite" presStyleCnt="0"/>
      <dgm:spPr/>
    </dgm:pt>
    <dgm:pt modelId="{81F2BFA8-F6A4-41B8-87B2-4387F714168C}" type="pres">
      <dgm:prSet presAssocID="{99BC1499-36A0-4426-A901-FB7F33495DA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FF61E2-99FE-46BE-B253-62973CFB162E}" type="pres">
      <dgm:prSet presAssocID="{99BC1499-36A0-4426-A901-FB7F33495DAF}" presName="txShp" presStyleLbl="node1" presStyleIdx="0" presStyleCnt="4" custLinFactNeighborX="1508" custLinFactNeighborY="-3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98206-E3C0-44E6-8012-F20B38C3C2F1}" type="pres">
      <dgm:prSet presAssocID="{A01516BC-8E7B-4407-B05A-5DC827C7FF5B}" presName="spacing" presStyleCnt="0"/>
      <dgm:spPr/>
    </dgm:pt>
    <dgm:pt modelId="{5D830555-DE0C-4906-9D20-6A3AC387A324}" type="pres">
      <dgm:prSet presAssocID="{79B92151-DF5B-4328-A0A6-978A8DDC712B}" presName="composite" presStyleCnt="0"/>
      <dgm:spPr/>
    </dgm:pt>
    <dgm:pt modelId="{A9A8400F-D553-4742-8EED-3B300A6A016F}" type="pres">
      <dgm:prSet presAssocID="{79B92151-DF5B-4328-A0A6-978A8DDC712B}" presName="imgShp" presStyleLbl="fgImgPlace1" presStyleIdx="1" presStyleCnt="4" custLinFactNeighborX="-10214" custLinFactNeighborY="26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B0D2BD-069E-482E-A578-FA02622DB15B}" type="pres">
      <dgm:prSet presAssocID="{79B92151-DF5B-4328-A0A6-978A8DDC712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4435-8201-41CA-A3FA-05D1E96F4944}" type="pres">
      <dgm:prSet presAssocID="{D753074D-1C5B-4EDE-A94F-62B7D1427E59}" presName="spacing" presStyleCnt="0"/>
      <dgm:spPr/>
    </dgm:pt>
    <dgm:pt modelId="{9156FC2A-5978-404A-9D5D-5D31E610342F}" type="pres">
      <dgm:prSet presAssocID="{1E1CC46E-3752-4B66-AAE6-3A44937AE333}" presName="composite" presStyleCnt="0"/>
      <dgm:spPr/>
    </dgm:pt>
    <dgm:pt modelId="{ECE0F47B-A8AC-4434-BC97-DB99B0F49C11}" type="pres">
      <dgm:prSet presAssocID="{1E1CC46E-3752-4B66-AAE6-3A44937AE33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68E41A1D-ACB9-41E4-B6F7-2EC7EA4F558D}" type="pres">
      <dgm:prSet presAssocID="{1E1CC46E-3752-4B66-AAE6-3A44937AE33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F1CC1-2BEB-478D-94CB-E0701E09A03C}" type="pres">
      <dgm:prSet presAssocID="{5B929F3E-6263-496E-88A2-FE08CD2A71D1}" presName="spacing" presStyleCnt="0"/>
      <dgm:spPr/>
    </dgm:pt>
    <dgm:pt modelId="{C2313553-82DA-4CE1-935C-05E9B2C4D694}" type="pres">
      <dgm:prSet presAssocID="{06014AA5-8EBD-4CAF-B7DA-E485D6531260}" presName="composite" presStyleCnt="0"/>
      <dgm:spPr/>
    </dgm:pt>
    <dgm:pt modelId="{2C197F7D-A258-49D2-AE77-5C2FABB860C6}" type="pres">
      <dgm:prSet presAssocID="{06014AA5-8EBD-4CAF-B7DA-E485D6531260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4CEA61-3151-424D-9EDD-A777A684D197}" type="pres">
      <dgm:prSet presAssocID="{06014AA5-8EBD-4CAF-B7DA-E485D653126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2C074-0ABC-4636-BC54-7756865B2A93}" srcId="{3D7B1F6D-0994-41ED-8A54-A247D349E253}" destId="{06014AA5-8EBD-4CAF-B7DA-E485D6531260}" srcOrd="3" destOrd="0" parTransId="{D822F54F-EA48-4B58-A4C9-143768DC6D38}" sibTransId="{19F6DADE-0E05-4783-A78D-64391A74CFC2}"/>
    <dgm:cxn modelId="{0FAC3CA0-8D47-4059-914C-026D1896BE66}" type="presOf" srcId="{1E1CC46E-3752-4B66-AAE6-3A44937AE333}" destId="{68E41A1D-ACB9-41E4-B6F7-2EC7EA4F558D}" srcOrd="0" destOrd="0" presId="urn:microsoft.com/office/officeart/2005/8/layout/vList3"/>
    <dgm:cxn modelId="{A7EC01E5-4628-4216-A03E-977274785F67}" type="presOf" srcId="{79B92151-DF5B-4328-A0A6-978A8DDC712B}" destId="{F0B0D2BD-069E-482E-A578-FA02622DB15B}" srcOrd="0" destOrd="0" presId="urn:microsoft.com/office/officeart/2005/8/layout/vList3"/>
    <dgm:cxn modelId="{4017422F-9A65-4C3E-8D33-EED29FFFB54D}" srcId="{3D7B1F6D-0994-41ED-8A54-A247D349E253}" destId="{79B92151-DF5B-4328-A0A6-978A8DDC712B}" srcOrd="1" destOrd="0" parTransId="{30DC3EC4-2C0F-46C6-89A2-5B08B0B418A9}" sibTransId="{D753074D-1C5B-4EDE-A94F-62B7D1427E59}"/>
    <dgm:cxn modelId="{6CEAF601-C134-423C-9729-83DAFA987341}" type="presOf" srcId="{99BC1499-36A0-4426-A901-FB7F33495DAF}" destId="{93FF61E2-99FE-46BE-B253-62973CFB162E}" srcOrd="0" destOrd="0" presId="urn:microsoft.com/office/officeart/2005/8/layout/vList3"/>
    <dgm:cxn modelId="{A91C39AB-5A6C-404A-A44B-048CCA74805E}" type="presOf" srcId="{06014AA5-8EBD-4CAF-B7DA-E485D6531260}" destId="{F34CEA61-3151-424D-9EDD-A777A684D197}" srcOrd="0" destOrd="0" presId="urn:microsoft.com/office/officeart/2005/8/layout/vList3"/>
    <dgm:cxn modelId="{4F04631F-A46C-4B9E-9304-36B3F8FC23CA}" srcId="{3D7B1F6D-0994-41ED-8A54-A247D349E253}" destId="{1E1CC46E-3752-4B66-AAE6-3A44937AE333}" srcOrd="2" destOrd="0" parTransId="{2C7B2536-99A9-41A9-824B-B2F1D85E5D73}" sibTransId="{5B929F3E-6263-496E-88A2-FE08CD2A71D1}"/>
    <dgm:cxn modelId="{DC54C32F-A79A-489E-8653-056192116F09}" type="presOf" srcId="{3D7B1F6D-0994-41ED-8A54-A247D349E253}" destId="{7DD0FDF9-DFA9-4F1A-B9C7-7808EB73E952}" srcOrd="0" destOrd="0" presId="urn:microsoft.com/office/officeart/2005/8/layout/vList3"/>
    <dgm:cxn modelId="{7C3FD686-41E3-4245-A7F9-4FDDF349B716}" srcId="{3D7B1F6D-0994-41ED-8A54-A247D349E253}" destId="{99BC1499-36A0-4426-A901-FB7F33495DAF}" srcOrd="0" destOrd="0" parTransId="{6A0ADA1A-6E45-4B60-BA00-7AB5DBCFDCC6}" sibTransId="{A01516BC-8E7B-4407-B05A-5DC827C7FF5B}"/>
    <dgm:cxn modelId="{C10B1366-20EB-4F47-BB0A-78DD6535517A}" type="presParOf" srcId="{7DD0FDF9-DFA9-4F1A-B9C7-7808EB73E952}" destId="{CC8CE2EF-27DB-4741-9686-854F4A2543F9}" srcOrd="0" destOrd="0" presId="urn:microsoft.com/office/officeart/2005/8/layout/vList3"/>
    <dgm:cxn modelId="{DDD8A7D6-DCB3-402F-9A19-2E9759106185}" type="presParOf" srcId="{CC8CE2EF-27DB-4741-9686-854F4A2543F9}" destId="{81F2BFA8-F6A4-41B8-87B2-4387F714168C}" srcOrd="0" destOrd="0" presId="urn:microsoft.com/office/officeart/2005/8/layout/vList3"/>
    <dgm:cxn modelId="{646FB856-FDDF-4925-A7B0-1C3813A42D51}" type="presParOf" srcId="{CC8CE2EF-27DB-4741-9686-854F4A2543F9}" destId="{93FF61E2-99FE-46BE-B253-62973CFB162E}" srcOrd="1" destOrd="0" presId="urn:microsoft.com/office/officeart/2005/8/layout/vList3"/>
    <dgm:cxn modelId="{41423133-9447-43C8-8DD3-F01DEF86C989}" type="presParOf" srcId="{7DD0FDF9-DFA9-4F1A-B9C7-7808EB73E952}" destId="{4C098206-E3C0-44E6-8012-F20B38C3C2F1}" srcOrd="1" destOrd="0" presId="urn:microsoft.com/office/officeart/2005/8/layout/vList3"/>
    <dgm:cxn modelId="{CAFA406A-1E51-4DBE-A0C6-71EED4AD2CF6}" type="presParOf" srcId="{7DD0FDF9-DFA9-4F1A-B9C7-7808EB73E952}" destId="{5D830555-DE0C-4906-9D20-6A3AC387A324}" srcOrd="2" destOrd="0" presId="urn:microsoft.com/office/officeart/2005/8/layout/vList3"/>
    <dgm:cxn modelId="{65A30B38-684B-47F1-9326-87648DF881D9}" type="presParOf" srcId="{5D830555-DE0C-4906-9D20-6A3AC387A324}" destId="{A9A8400F-D553-4742-8EED-3B300A6A016F}" srcOrd="0" destOrd="0" presId="urn:microsoft.com/office/officeart/2005/8/layout/vList3"/>
    <dgm:cxn modelId="{D5433916-1CA4-41FF-8B03-9DC84A85BDF0}" type="presParOf" srcId="{5D830555-DE0C-4906-9D20-6A3AC387A324}" destId="{F0B0D2BD-069E-482E-A578-FA02622DB15B}" srcOrd="1" destOrd="0" presId="urn:microsoft.com/office/officeart/2005/8/layout/vList3"/>
    <dgm:cxn modelId="{BA047C5E-BA6A-433D-A8F9-752184F71D85}" type="presParOf" srcId="{7DD0FDF9-DFA9-4F1A-B9C7-7808EB73E952}" destId="{A8804435-8201-41CA-A3FA-05D1E96F4944}" srcOrd="3" destOrd="0" presId="urn:microsoft.com/office/officeart/2005/8/layout/vList3"/>
    <dgm:cxn modelId="{8D7CF4E6-D360-47DD-8B23-203DBF2DEA0E}" type="presParOf" srcId="{7DD0FDF9-DFA9-4F1A-B9C7-7808EB73E952}" destId="{9156FC2A-5978-404A-9D5D-5D31E610342F}" srcOrd="4" destOrd="0" presId="urn:microsoft.com/office/officeart/2005/8/layout/vList3"/>
    <dgm:cxn modelId="{0DE74AD8-CE0F-400E-A4B6-7108CA9F2897}" type="presParOf" srcId="{9156FC2A-5978-404A-9D5D-5D31E610342F}" destId="{ECE0F47B-A8AC-4434-BC97-DB99B0F49C11}" srcOrd="0" destOrd="0" presId="urn:microsoft.com/office/officeart/2005/8/layout/vList3"/>
    <dgm:cxn modelId="{2C6840FE-5D84-46B3-9ACA-32565C2E19DF}" type="presParOf" srcId="{9156FC2A-5978-404A-9D5D-5D31E610342F}" destId="{68E41A1D-ACB9-41E4-B6F7-2EC7EA4F558D}" srcOrd="1" destOrd="0" presId="urn:microsoft.com/office/officeart/2005/8/layout/vList3"/>
    <dgm:cxn modelId="{01A93016-75D8-460F-879F-B74A6B845A8D}" type="presParOf" srcId="{7DD0FDF9-DFA9-4F1A-B9C7-7808EB73E952}" destId="{7C7F1CC1-2BEB-478D-94CB-E0701E09A03C}" srcOrd="5" destOrd="0" presId="urn:microsoft.com/office/officeart/2005/8/layout/vList3"/>
    <dgm:cxn modelId="{BE5EDE3A-1283-4FBE-9821-6A0E12C1D96D}" type="presParOf" srcId="{7DD0FDF9-DFA9-4F1A-B9C7-7808EB73E952}" destId="{C2313553-82DA-4CE1-935C-05E9B2C4D694}" srcOrd="6" destOrd="0" presId="urn:microsoft.com/office/officeart/2005/8/layout/vList3"/>
    <dgm:cxn modelId="{C93140DC-DF18-4F20-839C-FD5E608A7C83}" type="presParOf" srcId="{C2313553-82DA-4CE1-935C-05E9B2C4D694}" destId="{2C197F7D-A258-49D2-AE77-5C2FABB860C6}" srcOrd="0" destOrd="0" presId="urn:microsoft.com/office/officeart/2005/8/layout/vList3"/>
    <dgm:cxn modelId="{236B4B0D-243C-42C7-9CCC-2D34FB0C9077}" type="presParOf" srcId="{C2313553-82DA-4CE1-935C-05E9B2C4D694}" destId="{F34CEA61-3151-424D-9EDD-A777A684D1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F9DF-0226-4006-B5E9-02F004C1CED9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6C00-982C-470A-B151-70E0AC72B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1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6C00-982C-470A-B151-70E0AC72B8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1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6C00-982C-470A-B151-70E0AC72B8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  <a:solidFill>
            <a:schemeClr val="bg1">
              <a:alpha val="69000"/>
            </a:schemeClr>
          </a:solidFill>
          <a:ln w="57150" cap="rnd" cmpd="dbl">
            <a:solidFill>
              <a:srgbClr val="023200"/>
            </a:solidFill>
            <a:round/>
          </a:ln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  <a:solidFill>
            <a:schemeClr val="bg1">
              <a:alpha val="69000"/>
            </a:schemeClr>
          </a:solidFill>
          <a:ln w="34925" cap="rnd" cmpd="dbl">
            <a:solidFill>
              <a:srgbClr val="0232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261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/>
              <a:pPr/>
              <a:t>03.05.2024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/>
              <a:pPr/>
              <a:t>03.05.2024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03.05.2024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pic>
        <p:nvPicPr>
          <p:cNvPr id="8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64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03.05.2024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7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8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03.05.2024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4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0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5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5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03.05.2024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Presentations\9 стран\3649_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solidFill>
              <a:srgbClr val="0232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thickThin">
            <a:solidFill>
              <a:srgbClr val="0232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5/3/2024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gif"/><Relationship Id="rId7" Type="http://schemas.openxmlformats.org/officeDocument/2006/relationships/image" Target="../media/image60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10" Type="http://schemas.openxmlformats.org/officeDocument/2006/relationships/image" Target="../media/image7.gif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4.xml"/><Relationship Id="rId7" Type="http://schemas.openxmlformats.org/officeDocument/2006/relationships/hyperlink" Target="http://&#1089;&#1099;&#1082;&#1090;&#1099;&#1074;&#1082;&#1072;&#1088;.&#1088;&#1092;/administration/ekonomika/moj-biznes/investoru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76;&#1089;11.&#1088;&#1092;/obrazovatelnaya-deyatelnost" TargetMode="External"/><Relationship Id="rId2" Type="http://schemas.openxmlformats.org/officeDocument/2006/relationships/hyperlink" Target="https://invest.rkomi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7.gif"/><Relationship Id="rId4" Type="http://schemas.openxmlformats.org/officeDocument/2006/relationships/hyperlink" Target="https://&#1084;&#1086;&#1081;&#1073;&#1080;&#1079;&#1085;&#1077;&#1089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204864"/>
            <a:ext cx="7560840" cy="1731080"/>
          </a:xfrm>
          <a:solidFill>
            <a:schemeClr val="accent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500" b="1" dirty="0" smtClean="0">
                <a:latin typeface="+mj-lt"/>
                <a:cs typeface="Aparajita" panose="020B0604020202020204" pitchFamily="34" charset="0"/>
              </a:rPr>
              <a:t>Инвестиционный паспорт</a:t>
            </a:r>
            <a:r>
              <a:rPr lang="en-US" sz="3500" b="1" dirty="0" smtClean="0">
                <a:latin typeface="+mj-lt"/>
                <a:cs typeface="Aparajita" panose="020B0604020202020204" pitchFamily="34" charset="0"/>
              </a:rPr>
              <a:t> </a:t>
            </a:r>
            <a:br>
              <a:rPr lang="en-US" sz="3500" b="1" dirty="0" smtClean="0">
                <a:latin typeface="+mj-lt"/>
                <a:cs typeface="Aparajita" panose="020B0604020202020204" pitchFamily="34" charset="0"/>
              </a:rPr>
            </a:br>
            <a:r>
              <a:rPr lang="ru-RU" sz="3500" b="1" dirty="0" smtClean="0">
                <a:latin typeface="+mj-lt"/>
                <a:cs typeface="Aparajita" panose="020B0604020202020204" pitchFamily="34" charset="0"/>
              </a:rPr>
              <a:t>МО ГО «Сыктывкар</a:t>
            </a:r>
            <a:r>
              <a:rPr lang="ru-RU" sz="3500" b="1" dirty="0">
                <a:latin typeface="+mj-lt"/>
                <a:cs typeface="Aparajita" panose="020B0604020202020204" pitchFamily="34" charset="0"/>
              </a:rPr>
              <a:t>»</a:t>
            </a:r>
            <a:endParaRPr lang="ru-RU" sz="35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2" y="270485"/>
            <a:ext cx="497987" cy="580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7237" y="5747411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Администрация МО ГО «Сыктывкар»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7237" y="6185355"/>
            <a:ext cx="424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Инвестиционный портал Республики Коми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04" y="6191499"/>
            <a:ext cx="333845" cy="333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3219" y="275009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+mj-lt"/>
                <a:cs typeface="Aparajita" panose="020B0604020202020204" pitchFamily="34" charset="0"/>
              </a:rPr>
              <a:t>Республика </a:t>
            </a:r>
          </a:p>
          <a:p>
            <a:r>
              <a:rPr lang="ru-RU" sz="1500" b="1" dirty="0" smtClean="0">
                <a:latin typeface="+mj-lt"/>
                <a:cs typeface="Aparajita" panose="020B0604020202020204" pitchFamily="34" charset="0"/>
              </a:rPr>
              <a:t>Коми</a:t>
            </a:r>
            <a:endParaRPr lang="ru-RU" sz="1500" b="1" dirty="0">
              <a:latin typeface="+mj-lt"/>
              <a:cs typeface="Aparajita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6" y="5786680"/>
            <a:ext cx="264292" cy="3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42611"/>
            <a:ext cx="781298" cy="781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65304"/>
            <a:ext cx="6871507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Хозяйствующие субъекты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6490052"/>
              </p:ext>
            </p:extLst>
          </p:nvPr>
        </p:nvGraphicFramePr>
        <p:xfrm>
          <a:off x="827584" y="598047"/>
          <a:ext cx="4176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55537217"/>
              </p:ext>
            </p:extLst>
          </p:nvPr>
        </p:nvGraphicFramePr>
        <p:xfrm>
          <a:off x="4067944" y="606674"/>
          <a:ext cx="48600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0553" y="367204"/>
            <a:ext cx="3653707" cy="1186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600" b="1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состоянию на 01.01.2024</a:t>
            </a:r>
            <a:br>
              <a:rPr lang="ru-RU" sz="1600" b="1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количество: </a:t>
            </a:r>
            <a:endParaRPr lang="ru-RU" sz="16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8637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25368" r="10748" b="25945"/>
          <a:stretch/>
        </p:blipFill>
        <p:spPr>
          <a:xfrm>
            <a:off x="6943346" y="1601533"/>
            <a:ext cx="1440160" cy="432049"/>
          </a:xfrm>
          <a:prstGeom prst="rect">
            <a:avLst/>
          </a:prstGeom>
        </p:spPr>
      </p:pic>
      <p:pic>
        <p:nvPicPr>
          <p:cNvPr id="1044" name="Picture 20" descr="https://invest.rkomi.ru/img/new_main_page/institute/item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33" y="2505660"/>
            <a:ext cx="1408288" cy="9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invest.rkomi.ru/img/new_main_page/institute/item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32" y="2225005"/>
            <a:ext cx="1476974" cy="12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69" y="6088787"/>
            <a:ext cx="7032300" cy="436557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85" y="747325"/>
            <a:ext cx="45191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рганизации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образующие инфраструктуру поддержки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МСП:</a:t>
            </a:r>
          </a:p>
          <a:p>
            <a:pPr lvl="0" algn="ctr"/>
            <a:endParaRPr lang="ru-RU" sz="1600" b="1" dirty="0" smtClean="0">
              <a:solidFill>
                <a:schemeClr val="tx2"/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МБУ «Центр делового сотрудничества»;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АНО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Республики Коми «Центр развития предпринимательства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АО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Микрокредитная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компания Республики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Коми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АО «Гарантийный фонд РК»;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ГОУ ВО «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КРАГСиУ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ГУП РК «РП «Бизнес-инкубатор»;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КРРО ООО «Деловая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Россия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Общественная организация «КРО «ОПОРА РОССИИ»;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НП «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Коми ремесленная палата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Региональное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объединение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работодателей Союз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промышленников и предпринимателей Республики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Коми;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Союз «Торгово-промышленная палата Республики Коми». </a:t>
            </a:r>
          </a:p>
        </p:txBody>
      </p:sp>
      <p:pic>
        <p:nvPicPr>
          <p:cNvPr id="1029" name="Picture 5" descr="http://mbrk.ru/system/attachments/uploads/000/102/735/original/%D0%93%D0%A6%D0%9F%D0%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97" y="1191821"/>
            <a:ext cx="623960" cy="7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mbrk.ru/system/attachments/uploads/000/104/540/original/%D0%94%D0%B5%D0%BB%D0%BE%D0%B2%D0%B0%D1%8F_%D0%A0%D0%BE%D1%81%D1%81%D0%B8%D1%8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84" y="3651840"/>
            <a:ext cx="1013669" cy="4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brk.ru/system/attachments/uploads/000/104/545/original/%D0%A1%D0%9F%D0%9F_%D0%A0%D0%9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08" y="4242680"/>
            <a:ext cx="1072424" cy="7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466" y="5185628"/>
            <a:ext cx="1328936" cy="6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667" y="554857"/>
            <a:ext cx="79881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МБУ «Центр делового сотрудничества» (МБУ «ЦДС»)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создано администрацией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МО ГО «Сыктывкар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»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целью </a:t>
            </a:r>
            <a:b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поддержки и развития малого и среднего предпринимательства, </a:t>
            </a:r>
            <a:b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содействия в получении финансово-кредитной и имущественной поддержки, обеспечения защиты прав и законных интересов малого и среднего предпринимательства. </a:t>
            </a:r>
          </a:p>
          <a:p>
            <a:pPr lvl="0" algn="ctr"/>
            <a:endParaRPr lang="ru-RU" sz="14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За 2023 год МБУ «ЦДС»: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оказана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информационно-консультационная поддержка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1674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субъектам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МСП;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мероприятия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для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субъектов МСП по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актуальным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вопросам;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проведено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66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ярмарок,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общегородских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мероприятий,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семинаров;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оказана имущественная поддержка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субъектам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МСП; 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chemeClr val="bg1">
                    <a:lumMod val="25000"/>
                  </a:schemeClr>
                </a:solidFill>
              </a:rPr>
              <a:t>100</a:t>
            </a:r>
            <a:r>
              <a:rPr lang="ru-RU" sz="1500" b="1" dirty="0">
                <a:solidFill>
                  <a:schemeClr val="bg1">
                    <a:lumMod val="25000"/>
                  </a:schemeClr>
                </a:solidFill>
              </a:rPr>
              <a:t>% </a:t>
            </a:r>
            <a:r>
              <a:rPr lang="ru-RU" sz="1500" dirty="0">
                <a:solidFill>
                  <a:schemeClr val="bg1">
                    <a:lumMod val="25000"/>
                  </a:schemeClr>
                </a:solidFill>
              </a:rPr>
              <a:t>от общей площади МБУ </a:t>
            </a: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>«ЦДС», </a:t>
            </a:r>
            <a:r>
              <a:rPr lang="ru-RU" sz="1500" dirty="0">
                <a:solidFill>
                  <a:schemeClr val="bg1">
                    <a:lumMod val="25000"/>
                  </a:schemeClr>
                </a:solidFill>
              </a:rPr>
              <a:t>сдаваемой в аренду, </a:t>
            </a: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>предоставлено </a:t>
            </a:r>
            <a:r>
              <a:rPr lang="ru-RU" sz="1500" dirty="0">
                <a:solidFill>
                  <a:schemeClr val="bg1">
                    <a:lumMod val="25000"/>
                  </a:schemeClr>
                </a:solidFill>
              </a:rPr>
              <a:t>субъектам </a:t>
            </a: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</a:rPr>
              <a:t>МСП в </a:t>
            </a:r>
            <a:r>
              <a:rPr lang="ru-RU" sz="1500" dirty="0">
                <a:solidFill>
                  <a:schemeClr val="bg1">
                    <a:lumMod val="25000"/>
                  </a:schemeClr>
                </a:solidFill>
              </a:rPr>
              <a:t>пользование на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льготных условиях</a:t>
            </a:r>
            <a:r>
              <a:rPr lang="ru-RU" sz="1500" dirty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7" y="3948442"/>
            <a:ext cx="2563240" cy="175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2069" y="6088787"/>
            <a:ext cx="7032300" cy="436557"/>
          </a:xfrm>
          <a:prstGeom prst="rect">
            <a:avLst/>
          </a:prstGeom>
          <a:solidFill>
            <a:schemeClr val="bg1"/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7" y="3947391"/>
            <a:ext cx="2632711" cy="1755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5" y="3947390"/>
            <a:ext cx="2632712" cy="175514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2978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9471" r="809" b="14076"/>
          <a:stretch/>
        </p:blipFill>
        <p:spPr>
          <a:xfrm>
            <a:off x="910514" y="1442673"/>
            <a:ext cx="1440000" cy="64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25" y="1496036"/>
            <a:ext cx="1963688" cy="5412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4" b="26287"/>
          <a:stretch/>
        </p:blipFill>
        <p:spPr>
          <a:xfrm>
            <a:off x="4788024" y="1431123"/>
            <a:ext cx="1598093" cy="659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2217" r="21883" b="34199"/>
          <a:stretch/>
        </p:blipFill>
        <p:spPr>
          <a:xfrm>
            <a:off x="6386117" y="1292374"/>
            <a:ext cx="1905352" cy="698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800" y="6093296"/>
            <a:ext cx="6972568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Промышленность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76" y="688410"/>
            <a:ext cx="7344816" cy="707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промышленного </a:t>
            </a:r>
            <a:r>
              <a:rPr lang="ru-RU" sz="2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2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ГО «Сыктывкар» – обрабатывающие производства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53520"/>
              </p:ext>
            </p:extLst>
          </p:nvPr>
        </p:nvGraphicFramePr>
        <p:xfrm>
          <a:off x="911801" y="2189977"/>
          <a:ext cx="7093512" cy="379653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023463"/>
                <a:gridCol w="1976881"/>
                <a:gridCol w="2093168"/>
              </a:tblGrid>
              <a:tr h="8092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организаций по видам экономической деятельности (млн. руб.)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год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</a:t>
                      </a:r>
                      <a:r>
                        <a:rPr lang="ru-RU" sz="1400" b="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год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Обрабатывающие производства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114 135,0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113 635,3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Обеспечение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электрической энергией, газом и паром; кондиционирование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воздуха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12 055,3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13 280,0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85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1 827,6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2 003,5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5122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74989" y="6165304"/>
            <a:ext cx="6737371" cy="432048"/>
          </a:xfrm>
          <a:prstGeom prst="rect">
            <a:avLst/>
          </a:prstGeom>
          <a:solidFill>
            <a:schemeClr val="bg1">
              <a:lumMod val="9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предприятия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934811" cy="36724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«Комитекс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нетканых материалов, синтетического волокна, 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т.ч. полиэфирного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волокна.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фанерный завод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фанеры, ДСП, ЛДСП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ОАО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«Сыктывкар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Тиссью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Груп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широкий спектр бумаги-основы санитарно-гигиенического назначения, а также большой ассортимент бумажных СГИ: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однослойная, двухслойная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трехслойная туалетная бумага,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двухслойные бумажные полотенца, столовые и сервировочные бумажные салфетки различных форматов.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СевЛесПи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производство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лесоматериалов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(пиломатериалы,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профильные изделия)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«Сыктывкарский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ЛПК»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газетной, офисной и офсетной бумаги, картона, целлюлозы (по варке), товарной целлюлозы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KOMICELL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молочный завод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молочной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продукции.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хлебокомбинат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хлеба и хлебобулочных изделий, кондитерских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изделия.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«Пригородный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выращивание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овощей открытого и защищенного грунта, выпуск молочной продукции, цветов.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1" y="4066307"/>
            <a:ext cx="2321118" cy="179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9" y="4066307"/>
            <a:ext cx="2251968" cy="179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3" y="4066307"/>
            <a:ext cx="2520281" cy="179070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227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25570" y="6093296"/>
            <a:ext cx="6844238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380852"/>
              </p:ext>
            </p:extLst>
          </p:nvPr>
        </p:nvGraphicFramePr>
        <p:xfrm>
          <a:off x="408434" y="693945"/>
          <a:ext cx="5328592" cy="327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7090" y="3963154"/>
            <a:ext cx="48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ПЛОЩАДЬ </a:t>
            </a:r>
            <a:r>
              <a:rPr lang="ru-RU" b="1" dirty="0" smtClean="0"/>
              <a:t>СЕЛЬХОЗУГОДИЙ –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5,1 </a:t>
            </a: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тыс.га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28" y="4715000"/>
            <a:ext cx="1613736" cy="8125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7" y="748919"/>
            <a:ext cx="2664296" cy="1776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1" y="4679340"/>
            <a:ext cx="941634" cy="8725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7" y="4379254"/>
            <a:ext cx="1440160" cy="1440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r="-400" b="29678"/>
          <a:stretch/>
        </p:blipFill>
        <p:spPr>
          <a:xfrm>
            <a:off x="4354701" y="4736826"/>
            <a:ext cx="2267301" cy="758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58" y="4612986"/>
            <a:ext cx="1137568" cy="1137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74" y="2504244"/>
            <a:ext cx="2761539" cy="18410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6386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6093296"/>
            <a:ext cx="6768752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j-lt"/>
              </a:rPr>
              <a:t>Инвестиции</a:t>
            </a:r>
            <a:endParaRPr lang="ru-RU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92696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(БЕЗ СУБЪЕКТОВ МАЛОГО И СРЕДНЕГО ПРЕДПРИНИМАТЕЛЬСТВА) В 2023 ГОДУ –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17 834,3 МЛН.РУБ.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3679223"/>
              </p:ext>
            </p:extLst>
          </p:nvPr>
        </p:nvGraphicFramePr>
        <p:xfrm>
          <a:off x="107504" y="1700808"/>
          <a:ext cx="46085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05578483"/>
              </p:ext>
            </p:extLst>
          </p:nvPr>
        </p:nvGraphicFramePr>
        <p:xfrm>
          <a:off x="4139952" y="1700808"/>
          <a:ext cx="4572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4795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41585"/>
              </p:ext>
            </p:extLst>
          </p:nvPr>
        </p:nvGraphicFramePr>
        <p:xfrm>
          <a:off x="539552" y="575588"/>
          <a:ext cx="8369904" cy="5409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1"/>
                <a:gridCol w="3312368"/>
                <a:gridCol w="1296144"/>
                <a:gridCol w="1296144"/>
                <a:gridCol w="1152129"/>
                <a:gridCol w="1025088"/>
              </a:tblGrid>
              <a:tr h="485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</a:t>
                      </a: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(млн. 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 проекта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Архитектурная концепция реконструкции общественного парка культуры и отдыха им. Кирова в г. Сыктывкаре. Благоустройство набережной на левом берегу р. Сысола в г. Сыктывкаре</a:t>
                      </a:r>
                      <a:endParaRPr lang="ru-RU" sz="1050" b="1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424,3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2014-2026</a:t>
                      </a:r>
                      <a:r>
                        <a:rPr lang="ru-RU" sz="105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земельных участков инфраструктурой мкр. Емваль (внутримикрорайонные улицы, проезды и уличное освещение, противопожарное водоснабжение)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417,3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2018-2031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детского сада по ул. Тентюковская, 505/2, г. Сыктывкар, Республика Коми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348,5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2019-2025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Лыжная база, ул.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Лесопарковая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2013-2024</a:t>
                      </a:r>
                      <a:r>
                        <a:rPr lang="ru-RU" sz="105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Квартал малоэтажной застройки м.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Кочпон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и м.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Чит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(1-я очередь): Подъездная дорога с асфальтобетонным покрытием к кварталу застройки (дорога, тротуары, освещение, ливневая канализация)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2014-2026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6.</a:t>
                      </a: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земельных участков инфраструктурой мкр. Сосновая поляна (внутримикрорайонные улицы, проезды и уличное освещение). Вторая очередь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2013-2030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Корпус школы на 600 мест в районе улиц Орджоникидзе - Карла Маркса - Красных партизан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После разработки ПСД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2023-2026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6093296"/>
            <a:ext cx="7128792" cy="432048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</a:t>
            </a:r>
            <a:r>
              <a:rPr lang="ru-RU" sz="2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4428" y="5877272"/>
            <a:ext cx="6336704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*постановление администрации МО ГО «Сыктывкар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»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12.01.2024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1/71</a:t>
            </a: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93296"/>
            <a:ext cx="7056784" cy="432048"/>
          </a:xfrm>
          <a:solidFill>
            <a:schemeClr val="tx1">
              <a:lumMod val="20000"/>
              <a:lumOff val="80000"/>
            </a:schemeClr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</a:t>
            </a:r>
            <a:r>
              <a:rPr lang="ru-RU" sz="2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34698"/>
              </p:ext>
            </p:extLst>
          </p:nvPr>
        </p:nvGraphicFramePr>
        <p:xfrm>
          <a:off x="899592" y="1052736"/>
          <a:ext cx="7643656" cy="34089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879"/>
                <a:gridCol w="2674288"/>
                <a:gridCol w="2016224"/>
                <a:gridCol w="1368152"/>
                <a:gridCol w="10081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(млн. 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проекта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6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Завод по производству фанерных плит V-260 тыс. </a:t>
                      </a:r>
                      <a:r>
                        <a:rPr lang="ru-RU" sz="1100" b="1" kern="1200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м.кв</a:t>
                      </a: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./год готовой продукции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12 200,0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2021-2028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1111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Модернизация с созданием объектов лесной и лесоперерабатывающей инфраструктуры «Сыктывкарского лесопильно-деревообрабатывающего комбината»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3 022,8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2019-2025 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487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Модернизация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и расширение производственных мощностей ООО «</a:t>
                      </a:r>
                      <a:r>
                        <a:rPr lang="ru-RU" sz="1100" b="1" baseline="0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Лузалес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2933,5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2018-2027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511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животноводческого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комплекса на 1950 голов КРС (в том числе 678 коров) в мкр. Верхний Чов г. Сыктывкара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1802,8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2022-2025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4896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88030"/>
            <a:ext cx="7056784" cy="432048"/>
          </a:xfrm>
          <a:solidFill>
            <a:schemeClr val="tx1">
              <a:lumMod val="20000"/>
              <a:lumOff val="80000"/>
            </a:schemeClr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Инвестиционные площадки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57863"/>
              </p:ext>
            </p:extLst>
          </p:nvPr>
        </p:nvGraphicFramePr>
        <p:xfrm>
          <a:off x="899592" y="182997"/>
          <a:ext cx="7776863" cy="60573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3336"/>
                <a:gridCol w="3390674"/>
                <a:gridCol w="777059"/>
                <a:gridCol w="735514"/>
                <a:gridCol w="2520280"/>
              </a:tblGrid>
              <a:tr h="408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инвестиционной площадки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Тип площадки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Площадь земельного участка (га)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Целевое использование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45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районе здания по адресу: г. Сыктывкар, ул.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2-я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Промышленная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2,12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Хранение автотранспорта, Складские площадки, Склады, Развлечения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34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районе здания по адресу: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г.Сыктывкар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ул. Лесопарковая,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Предприятие IV класса вредности по классификации СанПиН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34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южной части г. Сыктывкара, между ул. Лесопарковой и ж/д веткой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0,24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не сформирован</a:t>
                      </a:r>
                      <a:endParaRPr lang="ru-RU" sz="90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34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г.Сыктывкаре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пгт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Краснозатонский (район пересечения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улиц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Трактовая </a:t>
                      </a: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 1 линия)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не сформирован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456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 районе здания по адресу: г.Сыктывкар, ул. Колхозная, 55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0,55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Оптовая база IV класса вредности по классификации СанПиН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36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 г.Сыктывкар,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ул.Журавского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33/1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не сформирован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34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 г.Сыктывкар,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ул.Лесопарковая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52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Склад V класса вредности по классификации СанПиН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ул.Колхозная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44/6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0,32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Хранение автотранспорта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Ухтинское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шоссе, 88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0,52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Складские площадки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ул.Приречная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9/1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Благоустройство территории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Ухтинское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шоссе, 35/36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0,09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Складские площадки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Ухтинское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шоссе, 38/6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0,04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Хранение автотранспорта, автомобильные мойки, ремонт автомобилей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Земельный участок по адресу: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г. Сыктывкар,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Сысольское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шоссе, 31/7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0,056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Хранение автотранспорта</a:t>
                      </a:r>
                    </a:p>
                  </a:txBody>
                  <a:tcPr marL="35913" marR="35913" marT="0" marB="0" anchor="ctr"/>
                </a:tc>
              </a:tr>
              <a:tr h="41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14.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Земельный участок по адресу: г. Сыктывкар, местечко </a:t>
                      </a: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Койты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56</a:t>
                      </a: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гринфилд</a:t>
                      </a:r>
                      <a:endParaRPr lang="ru-RU" sz="9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Строительства объекта «Предприятие по переработке твердых бытовых отходов»</a:t>
                      </a:r>
                      <a:endParaRPr lang="ru-RU" sz="9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5913" marR="35913" marT="0" marB="0" anchor="ctr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727513" y="116632"/>
            <a:ext cx="2441464" cy="430887"/>
            <a:chOff x="6618466" y="164941"/>
            <a:chExt cx="24414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530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8164" y="639220"/>
            <a:ext cx="7560840" cy="3504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Уважаемые инвесторы!</a:t>
            </a:r>
            <a:endParaRPr lang="en-US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Инвестиционная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привлекательность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города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определяется целым комплексом составляющих, которые формируются под воздействием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различных факторов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социально-экономического развития. Нам есть, что предложить бизнес сообществу.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Сыктывкар – это инвестиционно – привлекательный город, который имеет выгодное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территориальное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расположение,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природное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разнообразие, земельные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ресурсы с благоприятными ландшафтными условиями для жилого и промышленного инфраструктурного строительства,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наличие квалифицированных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трудовых ресурсов.</a:t>
            </a:r>
          </a:p>
          <a:p>
            <a:pPr marL="0" indent="0" algn="just">
              <a:buNone/>
            </a:pP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Инвестиционная деятельность является важнейшей составляющей экономики и влияет не только на увеличение налоговых поступлений в бюджет, создание новых рабочих мест, но и на уровень и качество жизни жителей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города.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Вот почему одной из главных задач, которую сегодня ставлю перед собой и коллегами, является привлечение максимальных инвестиций в различные сферы деятельности. В первую очередь, в те сферы, которые нам необходимо активно развивать и которые будут востребованы как в ближайшее время, так и в перспективе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С уважением ,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глава МО ГО «Сыктывкар» – руководитель администрации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Голдин Владимир Борисович</a:t>
            </a:r>
          </a:p>
          <a:p>
            <a:pPr marL="0" indent="0">
              <a:buNone/>
            </a:pPr>
            <a:endParaRPr lang="ru-RU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14938" y="3855586"/>
            <a:ext cx="2383742" cy="1728192"/>
          </a:xfrm>
          <a:prstGeom prst="rect">
            <a:avLst/>
          </a:prstGeom>
          <a:noFill/>
          <a:ln w="28575" cmpd="dbl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en-US" sz="1200" b="1" dirty="0" err="1" smtClean="0">
                <a:latin typeface="+mn-lt"/>
                <a:cs typeface="Times New Roman" panose="02020603050405020304" pitchFamily="18" charset="0"/>
              </a:rPr>
              <a:t>admsykt@sykt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rkomi.ru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   </a:t>
            </a:r>
            <a:endParaRPr lang="ru-RU" sz="1200" b="1" dirty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сыктывкар.рф</a:t>
            </a:r>
            <a:endParaRPr lang="ru-RU" sz="1200" b="1" dirty="0" smtClean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https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://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vk.com/amogosykt</a:t>
            </a:r>
            <a:endParaRPr lang="ru-RU" sz="1200" b="1" dirty="0" smtClean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(8212)294-100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61" y="4203407"/>
            <a:ext cx="325672" cy="279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52" y="4477949"/>
            <a:ext cx="325672" cy="2933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34" y="4735916"/>
            <a:ext cx="325672" cy="345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91" y="5045837"/>
            <a:ext cx="294677" cy="29467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3588178"/>
            <a:ext cx="3961163" cy="26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956510" y="3781014"/>
            <a:ext cx="3567818" cy="944130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84168" y="1222579"/>
            <a:ext cx="1440160" cy="1328957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67800" y="2741729"/>
            <a:ext cx="2256528" cy="794164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6021982"/>
            <a:ext cx="6984776" cy="575370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Преимущества и возможности территории</a:t>
            </a:r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6" name="AutoShape 2" descr="Цены «Лесопилка Феникс» в Москве и Московской области — Яндекс.К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2" y="1196754"/>
            <a:ext cx="2376264" cy="1328956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1351879" y="1353400"/>
            <a:ext cx="219177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65,1%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отгруженной продукции в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1196752"/>
            <a:ext cx="2016224" cy="1328957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949356" y="1353400"/>
            <a:ext cx="18467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Авиа,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2" y="2770832"/>
            <a:ext cx="3816424" cy="765060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6214348" y="1347619"/>
            <a:ext cx="148898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ИНСТИТУТА РАЗВИТИЯ БИЗНЕСА </a:t>
            </a:r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</a:t>
            </a:r>
            <a:b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Мой Бизнес</a:t>
            </a:r>
            <a:endParaRPr lang="x-none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1351878" y="2929513"/>
            <a:ext cx="350815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5384584" y="2902915"/>
            <a:ext cx="14889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СТОЛИЦА РЕСПУБЛИКИ КОМИ</a:t>
            </a:r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9632" y="3774668"/>
            <a:ext cx="2376264" cy="950476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1372579" y="3937660"/>
            <a:ext cx="2191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ПРИРОДНЫХ РЕСУРСОВ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</a:t>
            </a:r>
            <a:r>
              <a:rPr lang="ru-RU" sz="11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ные, водные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4072029" y="3937660"/>
            <a:ext cx="33367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БОЛЬШОГО ТУРИСТСКО - РЕКРЕАЦИОННОГО ПОТЕНЦИАЛА</a:t>
            </a:r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41350" y="6093296"/>
            <a:ext cx="6971010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 инвесторов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18820932"/>
              </p:ext>
            </p:extLst>
          </p:nvPr>
        </p:nvGraphicFramePr>
        <p:xfrm>
          <a:off x="196121" y="980728"/>
          <a:ext cx="444196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1960" y="980728"/>
            <a:ext cx="4118222" cy="3708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Полная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мерах поддержки размещена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официальном сайте администрации города: 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сыктывкар.рф </a:t>
            </a:r>
            <a:r>
              <a:rPr lang="ru-RU" sz="28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Мой бизнес –</a:t>
            </a:r>
            <a:r>
              <a:rPr lang="ru-RU" sz="28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i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Инвестору</a:t>
            </a:r>
            <a:endParaRPr lang="ru-RU" sz="2800" b="1" i="1" strike="sngStrike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u="sng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538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316" y="6093296"/>
            <a:ext cx="6768752" cy="432047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Налоговые меры поддержки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528" y="1484784"/>
            <a:ext cx="7195864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Нормативно-правовые акты: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Решение Совета МО ГО «Сыктывкар» от 25.11.2014 № 29/2014-406 (ред. от 10.11.2022 №</a:t>
            </a:r>
            <a:r>
              <a:rPr lang="en-US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18/2022-271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«О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введении на территории муниципального образования городского округа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«Сыктывкар»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налога на имущество физических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лиц»</a:t>
            </a:r>
          </a:p>
          <a:p>
            <a:pPr algn="ctr"/>
            <a:endParaRPr lang="ru-RU" sz="1400" dirty="0" smtClean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Решение Совета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ГО «Сыктывкар»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23.11.2006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31/11-518</a:t>
            </a:r>
          </a:p>
          <a:p>
            <a:pPr algn="ctr"/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(ред. о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19.09.2022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17/2022-256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земельном налоге на территории муниципального образования городского округа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«Сыктывкар»</a:t>
            </a:r>
            <a:endParaRPr lang="ru-RU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722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4932091" y="1772816"/>
            <a:ext cx="3387107" cy="535868"/>
          </a:xfrm>
          <a:prstGeom prst="rect">
            <a:avLst/>
          </a:prstGeom>
          <a:noFill/>
          <a:ln w="28575" cmpd="sng"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МО ГО «Сыктывкар»</a:t>
            </a: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270230" y="1672809"/>
            <a:ext cx="3387107" cy="847328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</a:t>
            </a: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экономического развития и промышленности Республики </a:t>
            </a: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</a:p>
          <a:p>
            <a:pPr marL="0" indent="0" algn="ctr">
              <a:buFont typeface="Arial" pitchFamily="34" charset="0"/>
              <a:buNone/>
            </a:pP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dirty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877272"/>
            <a:ext cx="54726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Инвестиционный портал РК – </a:t>
            </a:r>
            <a:r>
              <a:rPr lang="en-US" sz="1200" dirty="0" smtClean="0">
                <a:hlinkClick r:id="rId2"/>
              </a:rPr>
              <a:t>www.invest.rkomi.ru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МБУ «ЦДС» – </a:t>
            </a:r>
            <a:r>
              <a:rPr lang="ru-RU" sz="1200" dirty="0" smtClean="0">
                <a:hlinkClick r:id="rId3"/>
              </a:rPr>
              <a:t>цдс11.рф</a:t>
            </a:r>
            <a:endParaRPr lang="ru-RU" sz="1200" dirty="0" smtClean="0"/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Центр «Мой бизнес» -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мойбизнес11.рф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8" y="900003"/>
            <a:ext cx="504055" cy="64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0003"/>
            <a:ext cx="527985" cy="6111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99618"/>
              </p:ext>
            </p:extLst>
          </p:nvPr>
        </p:nvGraphicFramePr>
        <p:xfrm>
          <a:off x="4657337" y="2520137"/>
          <a:ext cx="3783296" cy="276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329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Россия, Республика Коми, г. Сыктывкар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Глава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МО ГО «Сыктывкар»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руководитель администрации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Голдин Владимир Борисович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 Бабушкина, д. 22, 167000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Телефон: (8212) 294-100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Факс: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(8212) 24-10-04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mail: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admsykt@sykt.rkomi.ru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сыктывкар.рф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64412"/>
              </p:ext>
            </p:extLst>
          </p:nvPr>
        </p:nvGraphicFramePr>
        <p:xfrm>
          <a:off x="827584" y="2520137"/>
          <a:ext cx="4032448" cy="294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Россия, Республика Коми, г. Сыктывкар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Заместитель Председателя Правительства Республики Коми - министр экономического развития и промышленности Республики Коми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Пономаренко Евгений Александрович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 Интернациональная, д. 157, 167000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Телефон: (8212) 255-433 (доб. 214)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Факс: (8212) 29-39-36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E-mail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minek@minek.rkomi.ru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econom.rkomi.ru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7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891" y="678354"/>
            <a:ext cx="5472608" cy="513329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IV - IX веках существовали поселения в районе м. Красная Гора, а также в околицах деревни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Тентюково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, где был найден могильник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Изкар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XVI веке на месте современного Сыктывкара поселились и обосновались коми.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документах 1586 года впервые упоминается погост при устье реки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Сысолы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. В нем насчитывалось всего 9 жилых дворов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К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1780 году -  324 двора, население - 1727 человек. Погосту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Усть-Сысола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решили дать новый статус - город.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5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февраля 1780 года указом Екатерины Великой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стал уездным городом. После принятия реформ в городе стали появляться купцы и мещане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октября 1780 года учрежден герб города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16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января 1784 года к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Усть-Сысольску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присоединили находящиеся рядом несколько селений, а также утвердили план застройки города.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22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августа 1921 года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был объявлен административным центром новообразованной Автономной области Коми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26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марта 1930 года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переименовали в Сыктывкар, и через шесть лет, 5 декабря, он стал столицей Коми АССР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Сегодня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Сыктывкар – это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крупный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административный, промышленный, научный и культурный центр на Северо-Востоке европейской части России.</a:t>
            </a:r>
          </a:p>
          <a:p>
            <a:pPr marL="0" indent="0" algn="ctr">
              <a:buNone/>
            </a:pPr>
            <a:endParaRPr lang="ru-RU" sz="1000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94" y="4054283"/>
            <a:ext cx="2463494" cy="1547716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387162"/>
            <a:ext cx="2463494" cy="1559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99" y="676939"/>
            <a:ext cx="2467673" cy="160214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>
                <a:alpha val="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89891" y="6021288"/>
            <a:ext cx="6901777" cy="439792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/>
              <a:t>Историческая справка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6577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414" y1="74268" x2="9833" y2="76987"/>
                        <a14:foregroundMark x1="10460" y1="76987" x2="15063" y2="76987"/>
                        <a14:foregroundMark x1="15690" y1="75523" x2="15900" y2="73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1" y="693819"/>
            <a:ext cx="3938592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91" y="6093296"/>
            <a:ext cx="6901777" cy="439792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Общая характеристика города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737" y="1184002"/>
            <a:ext cx="5201102" cy="598191"/>
          </a:xfrm>
          <a:noFill/>
          <a:ln w="28575" cmpd="sng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ТЕРРИТОРИИ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753,86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8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ПЛОЩАДЬ ЗАСТРОЕННЫХ ТЕРРИТОРИЙ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105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8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40737" y="1938959"/>
            <a:ext cx="4176464" cy="2070657"/>
          </a:xfrm>
          <a:prstGeom prst="rect">
            <a:avLst/>
          </a:prstGeom>
          <a:noFill/>
          <a:ln w="28575" cmpd="thickThin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7146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ЧИСЛЕННОСТЬ НАСЕЛЕНИЯ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232583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ГОРОДСКИЕ ЖИТЕЛИ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231899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Г. СЫКТЫВКАР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219460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ЭЖВИНСКИЙ РАЙОН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49275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ВЕРХНЯЯ МАКСАКОВКА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3811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КРАСНОЗАТОНСКИЙ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7350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СЕДКЫРКЕЩ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1278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СЕЛЬСКИЕ ЖИТЕЛИ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684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ЧЕЛ.</a:t>
            </a:r>
          </a:p>
          <a:p>
            <a:pPr marL="0" indent="0" algn="ctr">
              <a:buFont typeface="Arial" pitchFamily="34" charset="0"/>
              <a:buNone/>
            </a:pPr>
            <a:endParaRPr lang="ru-RU" sz="1200" baseline="30000" dirty="0" smtClean="0">
              <a:latin typeface="Calibri Light" panose="020F0302020204030204" pitchFamily="34" charset="0"/>
              <a:sym typeface="Symbol" panose="05050102010706020507" pitchFamily="18" charset="2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40737" y="4141948"/>
            <a:ext cx="4437066" cy="1303276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 cmpd="sng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КЛИМАТ УМЕРЕННО-КОНТИНЕНТАЛЬНЫЙ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+16,7°</a:t>
            </a:r>
            <a:r>
              <a:rPr lang="en-US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ИЮЛЕ (САМЫЙ ТЕПЛЫЙ МЕСЯЦ)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-15,6°</a:t>
            </a:r>
            <a:r>
              <a:rPr lang="en-US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ЯНВАРЕ (САМЫЙ ХОЛОДНЫЙ МЕСЯЦ)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200" b="1" dirty="0" smtClean="0">
              <a:latin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200" baseline="30000" dirty="0">
              <a:latin typeface="Calibri Light" panose="020F03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35936"/>
            <a:ext cx="359695" cy="50601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14" name="Содержимое 2"/>
          <p:cNvSpPr txBox="1">
            <a:spLocks/>
          </p:cNvSpPr>
          <p:nvPr/>
        </p:nvSpPr>
        <p:spPr>
          <a:xfrm>
            <a:off x="2129085" y="593982"/>
            <a:ext cx="4608787" cy="317067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СЫКТЫВКАР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СТОЛИЦА РЕСПУБЛИКИ КОМИ 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744080"/>
            <a:ext cx="7272808" cy="2194204"/>
          </a:xfrm>
          <a:gradFill>
            <a:gsLst>
              <a:gs pos="0">
                <a:schemeClr val="accent1">
                  <a:tint val="66000"/>
                  <a:satMod val="160000"/>
                  <a:lumMod val="97000"/>
                  <a:lumOff val="3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 cap="rnd" cmpd="dbl">
            <a:noFill/>
            <a:prstDash val="solid"/>
            <a:round/>
          </a:ln>
          <a:effectLst/>
        </p:spPr>
        <p:txBody>
          <a:bodyPr>
            <a:normAutofit fontScale="92500" lnSpcReduction="10000"/>
          </a:bodyPr>
          <a:lstStyle/>
          <a:p>
            <a:pPr marL="355600" indent="0" algn="ctr">
              <a:buNone/>
            </a:pPr>
            <a: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стратегическая цель развития </a:t>
            </a:r>
            <a:b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ГО «Сыктывкар»</a:t>
            </a:r>
          </a:p>
          <a:p>
            <a:pPr marL="355600" indent="0" algn="ctr">
              <a:buNone/>
            </a:pPr>
            <a:r>
              <a:rPr lang="ru-RU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качества жизни населения за счет благоустройства города, развитие культурного потенциала и сохранение культурного наследия, модернизации социальной сферы, создания элементов конкурентоспособной инновационной экономики, позиционирования города как </a:t>
            </a:r>
            <a:r>
              <a:rPr lang="ru-RU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«Столицы леса».</a:t>
            </a:r>
            <a:endParaRPr lang="ru-RU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6" y="2996951"/>
            <a:ext cx="3456382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42" y="2996951"/>
            <a:ext cx="3552353" cy="259228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804248" y="188640"/>
            <a:ext cx="2441464" cy="430887"/>
            <a:chOff x="6618466" y="164941"/>
            <a:chExt cx="2441464" cy="430887"/>
          </a:xfrm>
        </p:grpSpPr>
        <p:sp>
          <p:nvSpPr>
            <p:cNvPr id="7" name="TextBox 6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2314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62" y="6093297"/>
            <a:ext cx="6893806" cy="432047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Конкурентные преимущества</a:t>
            </a:r>
            <a:endParaRPr lang="ru-RU" sz="2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05309"/>
              </p:ext>
            </p:extLst>
          </p:nvPr>
        </p:nvGraphicFramePr>
        <p:xfrm>
          <a:off x="990562" y="956127"/>
          <a:ext cx="7037822" cy="470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789"/>
                <a:gridCol w="6175033"/>
              </a:tblGrid>
              <a:tr h="12329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Сыктывкар – индустриальный город, его экономика представлена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более чем 10 отраслями промышленности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Среднемесячная номинальная начисленная заработная плата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 работника (без субъектов МСП) составляет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</a:rPr>
                        <a:t>72 281 руб.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безработицы по состоянию на 01.01.2024 –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</a:rPr>
                        <a:t>0,57%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Лесопромышленный комплекс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составляет основу экономического потенциала города, именно поэтому на лесную, деревообрабатывающую и целлюлозно-бумажную промышленность приходится около 62% товарной продукции.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Основными производителями в этой отрасли являются: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ООО «Сыктывкарский фанерный завод»; АО «Сыктывкарский ЛПК»;  ООО «Лузалес»; ООО «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СевЛесПил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крупных промышленных предприятий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одна треть которых имеет всероссийское значение, среди них: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ОАО «Сыктывкар 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Тиссью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Груп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»; АО «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Комитекс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».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Удобное транспортное-географическое положение: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наличие</a:t>
                      </a:r>
                      <a:r>
                        <a:rPr kumimoji="0" lang="en-US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автомобильного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железнодорожного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и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авиасообщения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; </a:t>
                      </a:r>
                      <a:endParaRPr kumimoji="0" lang="ru-RU" sz="1400" u="none" strike="sng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выход на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федеральную трассу А119 «Вятка»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6" y="1267263"/>
            <a:ext cx="835223" cy="811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9" y="2453528"/>
            <a:ext cx="931294" cy="1008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6" y="3518862"/>
            <a:ext cx="1024139" cy="1024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3" y="4672191"/>
            <a:ext cx="1482830" cy="85986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8771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6060678"/>
            <a:ext cx="6552728" cy="464666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>
                <a:latin typeface="Palatino Linotype" panose="02040502050505030304" pitchFamily="18" charset="0"/>
              </a:rPr>
              <a:t/>
            </a:r>
            <a:br>
              <a:rPr lang="ru-RU" sz="3200" dirty="0" smtClean="0">
                <a:latin typeface="Palatino Linotype" panose="02040502050505030304" pitchFamily="18" charset="0"/>
              </a:rPr>
            </a:br>
            <a:r>
              <a:rPr lang="ru-RU" sz="3200" dirty="0">
                <a:latin typeface="Palatino Linotype" panose="02040502050505030304" pitchFamily="18" charset="0"/>
              </a:rPr>
              <a:t/>
            </a:r>
            <a:br>
              <a:rPr lang="ru-RU" sz="3200" dirty="0">
                <a:latin typeface="Palatino Linotype" panose="02040502050505030304" pitchFamily="18" charset="0"/>
              </a:rPr>
            </a:br>
            <a:r>
              <a:rPr lang="ru-RU" sz="3200" dirty="0" smtClean="0">
                <a:latin typeface="+mj-lt"/>
              </a:rPr>
              <a:t>Природные и сырьевые ресурсы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/>
            </a:r>
            <a:b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</a:b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/>
            </a:r>
            <a:b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</a:br>
            <a:endParaRPr lang="ru-RU" sz="3200" dirty="0">
              <a:latin typeface="Palatino Linotype" panose="0204050205050503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4AE6C4-6D14-44DD-BFDE-9317C6EB3909}"/>
              </a:ext>
            </a:extLst>
          </p:cNvPr>
          <p:cNvSpPr txBox="1"/>
          <p:nvPr/>
        </p:nvSpPr>
        <p:spPr>
          <a:xfrm>
            <a:off x="1999336" y="798409"/>
            <a:ext cx="578100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Площадь земель лесного фонда – 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422,11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 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кв.км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Segoe UI"/>
              <a:ea typeface="+mn-lt"/>
              <a:cs typeface="+mn-l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60D1F0-0D43-4116-BB23-303F68596958}"/>
              </a:ext>
            </a:extLst>
          </p:cNvPr>
          <p:cNvSpPr txBox="1"/>
          <p:nvPr/>
        </p:nvSpPr>
        <p:spPr>
          <a:xfrm>
            <a:off x="2013920" y="1291968"/>
            <a:ext cx="578897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Наиболее крупные </a:t>
            </a:r>
            <a:r>
              <a:rPr lang="ru-RU" sz="1600" dirty="0">
                <a:ea typeface="+mn-lt"/>
                <a:cs typeface="+mn-lt"/>
              </a:rPr>
              <a:t>реки –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р. 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Вычегда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р. 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Сысола</a:t>
            </a:r>
            <a:r>
              <a:rPr lang="ru-RU" sz="1600" dirty="0">
                <a:latin typeface="Segoe UI"/>
                <a:ea typeface="+mn-lt"/>
                <a:cs typeface="+mn-lt"/>
              </a:rPr>
              <a:t> </a:t>
            </a:r>
            <a:endParaRPr lang="ru-RU" sz="1600" dirty="0">
              <a:latin typeface="Segoe UI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E064A0D-96D6-4FDA-A322-78B3CA9E8757}"/>
              </a:ext>
            </a:extLst>
          </p:cNvPr>
          <p:cNvSpPr txBox="1"/>
          <p:nvPr/>
        </p:nvSpPr>
        <p:spPr>
          <a:xfrm>
            <a:off x="1999336" y="2594297"/>
            <a:ext cx="6213052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Минерально-природные ресурсы: </a:t>
            </a:r>
          </a:p>
          <a:p>
            <a:r>
              <a:rPr lang="ru-RU" sz="1600" dirty="0">
                <a:latin typeface="Segoe UI"/>
                <a:ea typeface="+mn-lt"/>
                <a:cs typeface="+mn-lt"/>
              </a:rPr>
              <a:t>силикатные, стекольные, строительные пески; </a:t>
            </a:r>
          </a:p>
          <a:p>
            <a:r>
              <a:rPr lang="ru-RU" sz="1600" dirty="0">
                <a:latin typeface="Segoe UI"/>
                <a:ea typeface="+mn-lt"/>
                <a:cs typeface="+mn-lt"/>
              </a:rPr>
              <a:t>кирпичные и керамзитовые глины, торф, бентониты и др.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9336" y="1530408"/>
            <a:ext cx="643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длина речной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r>
              <a:rPr lang="ru-RU" dirty="0">
                <a:ea typeface="+mn-lt"/>
                <a:cs typeface="+mn-lt"/>
              </a:rPr>
              <a:t> –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298,8 км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endParaRPr lang="ru-RU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0" y="3477183"/>
            <a:ext cx="5761518" cy="245443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7" y="1284410"/>
            <a:ext cx="919229" cy="531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3898"/>
            <a:ext cx="503560" cy="503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0" y="1899740"/>
            <a:ext cx="559502" cy="559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6336"/>
            <a:ext cx="544004" cy="4865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99336" y="1925684"/>
            <a:ext cx="643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Ценные породы рыб: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/>
            </a:r>
            <a:b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семга, нельма,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пелядь, сиг, хариус</a:t>
            </a:r>
            <a:endParaRPr lang="ru-RU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814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31" y="6093296"/>
            <a:ext cx="6870237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Население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00" y="620688"/>
            <a:ext cx="7848873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Сыктывкар – многонациональный город. Здесь проживает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около 232,6 тыс. чел,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представителей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более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70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национальностей.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Мужчин </a:t>
            </a:r>
            <a:r>
              <a:rPr lang="ru-RU" sz="1600" dirty="0" smtClean="0"/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104,7 тыс.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чел.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Женщин</a:t>
            </a:r>
            <a:r>
              <a:rPr lang="ru-RU" sz="1600" dirty="0" smtClean="0"/>
              <a:t> 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129,1 тыс.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чел.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013" y="52292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Среднесписочная численность работников организаций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 состоянию на 01.01.2024 (без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субъектов малого предпринимательства) –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71942 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чел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87614822"/>
              </p:ext>
            </p:extLst>
          </p:nvPr>
        </p:nvGraphicFramePr>
        <p:xfrm>
          <a:off x="1000041" y="1702549"/>
          <a:ext cx="7056784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7" name="TextBox 6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876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14481612"/>
              </p:ext>
            </p:extLst>
          </p:nvPr>
        </p:nvGraphicFramePr>
        <p:xfrm>
          <a:off x="3158171" y="620688"/>
          <a:ext cx="5688632" cy="534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6165304"/>
            <a:ext cx="6768752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4923001"/>
              </p:ext>
            </p:extLst>
          </p:nvPr>
        </p:nvGraphicFramePr>
        <p:xfrm>
          <a:off x="663858" y="641994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144026"/>
            <a:ext cx="5495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СУММА ОТГРУЖЕННЫХ </a:t>
            </a:r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СОБСТВЕННОГО </a:t>
            </a: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ПРОИЗВОДСТВА ЗА 2023 ГОД СОСТАВИЛА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174 399,5 млн. руб.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189665"/>
            <a:ext cx="2808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Количество зарегистрированных организаций за 2023 год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255 ед.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паспорт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53170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727271"/>
      </a:dk1>
      <a:lt1>
        <a:srgbClr val="EBE9E9"/>
      </a:lt1>
      <a:dk2>
        <a:srgbClr val="004D4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27271"/>
      </a:hlink>
      <a:folHlink>
        <a:srgbClr val="004D4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1">
      <a:dk1>
        <a:srgbClr val="727271"/>
      </a:dk1>
      <a:lt1>
        <a:srgbClr val="EBE9E9"/>
      </a:lt1>
      <a:dk2>
        <a:srgbClr val="004D4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27271"/>
      </a:hlink>
      <a:folHlink>
        <a:srgbClr val="FFFFFF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13119</TotalTime>
  <Words>2150</Words>
  <Application>Microsoft Office PowerPoint</Application>
  <PresentationFormat>Экран (4:3)</PresentationFormat>
  <Paragraphs>413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Aparajita</vt:lpstr>
      <vt:lpstr>Arial</vt:lpstr>
      <vt:lpstr>Bookman Old Style</vt:lpstr>
      <vt:lpstr>Calibri</vt:lpstr>
      <vt:lpstr>Calibri Light</vt:lpstr>
      <vt:lpstr>Courier New</vt:lpstr>
      <vt:lpstr>Palatino Linotype</vt:lpstr>
      <vt:lpstr>Segoe UI</vt:lpstr>
      <vt:lpstr>Symbol</vt:lpstr>
      <vt:lpstr>Times New Roman</vt:lpstr>
      <vt:lpstr>Wingdings</vt:lpstr>
      <vt:lpstr>Тема Office</vt:lpstr>
      <vt:lpstr>1_Тема Office</vt:lpstr>
      <vt:lpstr>2_Тема Office</vt:lpstr>
      <vt:lpstr>Инвестиционный паспорт  МО ГО «Сыктывкар»</vt:lpstr>
      <vt:lpstr>Презентация PowerPoint</vt:lpstr>
      <vt:lpstr>Историческая справка</vt:lpstr>
      <vt:lpstr>Общая характеристика города</vt:lpstr>
      <vt:lpstr>Презентация PowerPoint</vt:lpstr>
      <vt:lpstr>Конкурентные преимущества</vt:lpstr>
      <vt:lpstr>  Природные и сырьевые ресурсы  </vt:lpstr>
      <vt:lpstr>Население</vt:lpstr>
      <vt:lpstr>Ключевые отрасли экономики</vt:lpstr>
      <vt:lpstr> Хозяйствующие субъекты </vt:lpstr>
      <vt:lpstr>Малое и среднее предпринимательство</vt:lpstr>
      <vt:lpstr>Презентация PowerPoint</vt:lpstr>
      <vt:lpstr>Промышленность </vt:lpstr>
      <vt:lpstr>Основные предприятия</vt:lpstr>
      <vt:lpstr>Сельское хозяйство</vt:lpstr>
      <vt:lpstr>Инвестиции</vt:lpstr>
      <vt:lpstr>Реализуемые инвестиционные проекты</vt:lpstr>
      <vt:lpstr>Реализуемые инвестиционные проекты</vt:lpstr>
      <vt:lpstr>Инвестиционные площадки</vt:lpstr>
      <vt:lpstr>Преимущества и возможности территории</vt:lpstr>
      <vt:lpstr>Меры поддержки инвесторов</vt:lpstr>
      <vt:lpstr>Налоговые меры поддержки</vt:lpstr>
      <vt:lpstr>Презентация PowerPoint</vt:lpstr>
    </vt:vector>
  </TitlesOfParts>
  <Company>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PowerPoint</dc:subject>
  <dc:creator>Кристофор Алёна Андреевна</dc:creator>
  <dc:description>http://freeppt.ru - Презентации по культуре и искусству. Шаблоны для презентаций</dc:description>
  <cp:lastModifiedBy>Захарова Дарья Сергеевна</cp:lastModifiedBy>
  <cp:revision>908</cp:revision>
  <dcterms:created xsi:type="dcterms:W3CDTF">2016-11-24T12:21:48Z</dcterms:created>
  <dcterms:modified xsi:type="dcterms:W3CDTF">2024-05-03T11:58:23Z</dcterms:modified>
</cp:coreProperties>
</file>